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60" r:id="rId6"/>
    <p:sldId id="261" r:id="rId7"/>
    <p:sldId id="262" r:id="rId8"/>
    <p:sldId id="263" r:id="rId9"/>
    <p:sldId id="264" r:id="rId10"/>
    <p:sldId id="265" r:id="rId11"/>
    <p:sldId id="266" r:id="rId12"/>
    <p:sldId id="267" r:id="rId13"/>
    <p:sldId id="268" r:id="rId14"/>
    <p:sldId id="272" r:id="rId15"/>
    <p:sldId id="269" r:id="rId16"/>
    <p:sldId id="270"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OLA%20TORRADO\Desktop\Encuestas%20Nov\TABULACI&#211;N%20ENCUESTA%20DE%20SATISFACCI&#211;N%20CLIENTES%20NOVIEMB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OLA%20TORRADO\Desktop\Encuestas%20Nov\TABULACI&#211;N%20ENCUESTA%20DE%20SATISFACCI&#211;N%20CLIENTES%20NOVIEMBR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AOLA%20TORRADO\Desktop\Encuestas%20Nov\TABULACI&#211;N%20ENCUESTA%20DE%20SATISFACCI&#211;N%20CLIENTES%20NOVIEMB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AOLA%20TORRADO\Desktop\Encuestas%20Nov\TABULACI&#211;N%20ENCUESTA%20DE%20SATISFACCI&#211;N%20CLIENTES%20NOVIEMBR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AOLA%20TORRADO\Desktop\ENCUESTAS%20OCTUBRE%202013\TABULACI&#211;N%20ENCUESTA%20DE%20SATISFACCI&#211;N%20CLIENTES%20OCTUBR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Hoja1!$B$5</c:f>
              <c:strCache>
                <c:ptCount val="1"/>
                <c:pt idx="0">
                  <c:v>1. ¿Sabe usted identificar los servicios que presta la CDMB?</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Hoja1!$C$3:$F$4</c:f>
              <c:strCache>
                <c:ptCount val="4"/>
                <c:pt idx="0">
                  <c:v>EXCELENTE</c:v>
                </c:pt>
                <c:pt idx="1">
                  <c:v>BUENO</c:v>
                </c:pt>
                <c:pt idx="2">
                  <c:v>REGULAR</c:v>
                </c:pt>
                <c:pt idx="3">
                  <c:v>DEFICIENTE</c:v>
                </c:pt>
              </c:strCache>
            </c:strRef>
          </c:cat>
          <c:val>
            <c:numRef>
              <c:f>Hoja1!$C$5:$F$5</c:f>
              <c:numCache>
                <c:formatCode>0</c:formatCode>
                <c:ptCount val="4"/>
                <c:pt idx="0">
                  <c:v>41</c:v>
                </c:pt>
                <c:pt idx="1">
                  <c:v>15</c:v>
                </c:pt>
                <c:pt idx="2">
                  <c:v>2</c:v>
                </c:pt>
                <c:pt idx="3">
                  <c:v>2</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Hoja1!$B$27</c:f>
              <c:strCache>
                <c:ptCount val="1"/>
                <c:pt idx="0">
                  <c:v>2. ¿ El funcionario dispuso del tiempo necesario para atender su consulta?</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Hoja1!$C$25:$F$26</c:f>
              <c:strCache>
                <c:ptCount val="4"/>
                <c:pt idx="0">
                  <c:v>EXCELENTE</c:v>
                </c:pt>
                <c:pt idx="1">
                  <c:v>BUENO</c:v>
                </c:pt>
                <c:pt idx="2">
                  <c:v>REGULAR</c:v>
                </c:pt>
                <c:pt idx="3">
                  <c:v>DEFICIENTE</c:v>
                </c:pt>
              </c:strCache>
            </c:strRef>
          </c:cat>
          <c:val>
            <c:numRef>
              <c:f>Hoja1!$C$27:$F$27</c:f>
              <c:numCache>
                <c:formatCode>0</c:formatCode>
                <c:ptCount val="4"/>
                <c:pt idx="0">
                  <c:v>50</c:v>
                </c:pt>
                <c:pt idx="1">
                  <c:v>5</c:v>
                </c:pt>
                <c:pt idx="2">
                  <c:v>2</c:v>
                </c:pt>
                <c:pt idx="3">
                  <c:v>3</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dirty="0"/>
              <a:t>3. La atención prestada por el funcionario </a:t>
            </a:r>
            <a:r>
              <a:rPr lang="es-CO" dirty="0" smtClean="0"/>
              <a:t>asignado </a:t>
            </a:r>
            <a:r>
              <a:rPr lang="es-CO" dirty="0"/>
              <a:t>para el trámite fue:</a:t>
            </a:r>
          </a:p>
        </c:rich>
      </c:tx>
      <c:layout/>
      <c:overlay val="0"/>
    </c:title>
    <c:autoTitleDeleted val="0"/>
    <c:plotArea>
      <c:layout/>
      <c:pieChart>
        <c:varyColors val="1"/>
        <c:ser>
          <c:idx val="0"/>
          <c:order val="0"/>
          <c:tx>
            <c:strRef>
              <c:f>Hoja1!$B$50</c:f>
              <c:strCache>
                <c:ptCount val="1"/>
                <c:pt idx="0">
                  <c:v>3. La atención prestada por el funcionario asigando para el trámite fue:</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Hoja1!$C$48:$F$49</c:f>
              <c:strCache>
                <c:ptCount val="4"/>
                <c:pt idx="0">
                  <c:v>EXCELENTE</c:v>
                </c:pt>
                <c:pt idx="1">
                  <c:v>BUENO</c:v>
                </c:pt>
                <c:pt idx="2">
                  <c:v>REGULAR</c:v>
                </c:pt>
                <c:pt idx="3">
                  <c:v>DEFICIENTE</c:v>
                </c:pt>
              </c:strCache>
            </c:strRef>
          </c:cat>
          <c:val>
            <c:numRef>
              <c:f>Hoja1!$C$50:$F$50</c:f>
              <c:numCache>
                <c:formatCode>0</c:formatCode>
                <c:ptCount val="4"/>
                <c:pt idx="0">
                  <c:v>51</c:v>
                </c:pt>
                <c:pt idx="1">
                  <c:v>5</c:v>
                </c:pt>
                <c:pt idx="2">
                  <c:v>1</c:v>
                </c:pt>
                <c:pt idx="3">
                  <c:v>3</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Hoja1!$B$71</c:f>
              <c:strCache>
                <c:ptCount val="1"/>
                <c:pt idx="0">
                  <c:v>4. ¿Cómo califica la duración del trámite solicitado en la CDMB?</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Hoja1!$C$69:$F$70</c:f>
              <c:strCache>
                <c:ptCount val="4"/>
                <c:pt idx="0">
                  <c:v>EXCELENTE</c:v>
                </c:pt>
                <c:pt idx="1">
                  <c:v>BUENO</c:v>
                </c:pt>
                <c:pt idx="2">
                  <c:v>REGULAR</c:v>
                </c:pt>
                <c:pt idx="3">
                  <c:v>DEFICIENTE</c:v>
                </c:pt>
              </c:strCache>
            </c:strRef>
          </c:cat>
          <c:val>
            <c:numRef>
              <c:f>Hoja1!$C$71:$F$71</c:f>
              <c:numCache>
                <c:formatCode>0</c:formatCode>
                <c:ptCount val="4"/>
                <c:pt idx="0">
                  <c:v>48</c:v>
                </c:pt>
                <c:pt idx="1">
                  <c:v>8</c:v>
                </c:pt>
                <c:pt idx="2">
                  <c:v>1</c:v>
                </c:pt>
                <c:pt idx="3">
                  <c:v>3</c:v>
                </c:pt>
              </c:numCache>
            </c:numRef>
          </c:val>
        </c:ser>
        <c:dLbls>
          <c:showLegendKey val="0"/>
          <c:showVal val="0"/>
          <c:showCatName val="0"/>
          <c:showSerName val="0"/>
          <c:showPercent val="1"/>
          <c:showBubbleSize val="0"/>
          <c:showLeaderLines val="0"/>
        </c:dLbls>
        <c:firstSliceAng val="0"/>
      </c:pieChart>
    </c:plotArea>
    <c:legend>
      <c:legendPos val="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dirty="0"/>
              <a:t>5. Pudo realizar el </a:t>
            </a:r>
            <a:r>
              <a:rPr lang="es-CO" dirty="0" smtClean="0"/>
              <a:t>trámite </a:t>
            </a:r>
            <a:r>
              <a:rPr lang="es-CO" dirty="0"/>
              <a:t>? </a:t>
            </a:r>
          </a:p>
        </c:rich>
      </c:tx>
      <c:layout/>
      <c:overlay val="0"/>
    </c:title>
    <c:autoTitleDeleted val="0"/>
    <c:plotArea>
      <c:layout/>
      <c:pieChart>
        <c:varyColors val="1"/>
        <c:ser>
          <c:idx val="0"/>
          <c:order val="0"/>
          <c:tx>
            <c:strRef>
              <c:f>Hoja1!$B$91</c:f>
              <c:strCache>
                <c:ptCount val="1"/>
                <c:pt idx="0">
                  <c:v>5. Pudo realizar el tramite ? </c:v>
                </c:pt>
              </c:strCache>
            </c:strRef>
          </c:tx>
          <c:explosion val="25"/>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Hoja1!$C$90:$D$90</c:f>
              <c:strCache>
                <c:ptCount val="2"/>
                <c:pt idx="0">
                  <c:v>SI</c:v>
                </c:pt>
                <c:pt idx="1">
                  <c:v>NO</c:v>
                </c:pt>
              </c:strCache>
            </c:strRef>
          </c:cat>
          <c:val>
            <c:numRef>
              <c:f>Hoja1!$C$91:$D$91</c:f>
              <c:numCache>
                <c:formatCode>General</c:formatCode>
                <c:ptCount val="2"/>
                <c:pt idx="0">
                  <c:v>46</c:v>
                </c:pt>
                <c:pt idx="1">
                  <c:v>4</c:v>
                </c:pt>
              </c:numCache>
            </c:numRef>
          </c:val>
        </c:ser>
        <c:dLbls>
          <c:showLegendKey val="0"/>
          <c:showVal val="0"/>
          <c:showCatName val="0"/>
          <c:showSerName val="0"/>
          <c:showPercent val="1"/>
          <c:showBubbleSize val="0"/>
          <c:showLeaderLines val="0"/>
        </c:dLbls>
        <c:firstSliceAng val="0"/>
      </c:pieChart>
      <c:spPr>
        <a:noFill/>
        <a:ln w="25400">
          <a:noFill/>
        </a:ln>
      </c:spPr>
    </c:plotArea>
    <c:legend>
      <c:legendPos val="t"/>
      <c:layout/>
      <c:overlay val="0"/>
    </c:legend>
    <c:plotVisOnly val="1"/>
    <c:dispBlanksAs val="zero"/>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349969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398045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298820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409270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284712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178310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137991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338015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199834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335820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92656D-FAB8-4262-A131-358214CF417E}" type="datetimeFigureOut">
              <a:rPr lang="es-CO" smtClean="0"/>
              <a:pPr/>
              <a:t>04/12/2013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C1C05E1-5430-4C0F-BAD9-8B9E4ECF6048}" type="slidenum">
              <a:rPr lang="es-CO" smtClean="0"/>
              <a:pPr/>
              <a:t>‹Nº›</a:t>
            </a:fld>
            <a:endParaRPr lang="es-CO"/>
          </a:p>
        </p:txBody>
      </p:sp>
    </p:spTree>
    <p:extLst>
      <p:ext uri="{BB962C8B-B14F-4D97-AF65-F5344CB8AC3E}">
        <p14:creationId xmlns:p14="http://schemas.microsoft.com/office/powerpoint/2010/main" val="340238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2656D-FAB8-4262-A131-358214CF417E}" type="datetimeFigureOut">
              <a:rPr lang="es-CO" smtClean="0"/>
              <a:pPr/>
              <a:t>04/12/2013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C05E1-5430-4C0F-BAD9-8B9E4ECF6048}" type="slidenum">
              <a:rPr lang="es-CO" smtClean="0"/>
              <a:pPr/>
              <a:t>‹Nº›</a:t>
            </a:fld>
            <a:endParaRPr lang="es-CO"/>
          </a:p>
        </p:txBody>
      </p:sp>
    </p:spTree>
    <p:extLst>
      <p:ext uri="{BB962C8B-B14F-4D97-AF65-F5344CB8AC3E}">
        <p14:creationId xmlns:p14="http://schemas.microsoft.com/office/powerpoint/2010/main" val="3911536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UAL CDMB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36" y="1987740"/>
            <a:ext cx="83439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067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a:bodyPr>
          <a:lstStyle/>
          <a:p>
            <a:pPr lvl="0"/>
            <a:r>
              <a:rPr lang="es-CO" sz="2200" b="1" dirty="0" smtClean="0"/>
              <a:t/>
            </a:r>
            <a:br>
              <a:rPr lang="es-CO" sz="2200" b="1" dirty="0" smtClean="0"/>
            </a:br>
            <a:r>
              <a:rPr lang="es-CO" sz="2200" b="1" dirty="0" smtClean="0"/>
              <a:t>Ítem </a:t>
            </a:r>
            <a:r>
              <a:rPr lang="es-CO" sz="2200" b="1" dirty="0"/>
              <a:t>de Evolución Número 2 :</a:t>
            </a:r>
            <a:r>
              <a:rPr lang="es-CO" sz="2200" dirty="0"/>
              <a:t/>
            </a:r>
            <a:br>
              <a:rPr lang="es-CO" sz="2200" dirty="0"/>
            </a:br>
            <a:endParaRPr lang="es-CO" sz="2200" dirty="0"/>
          </a:p>
        </p:txBody>
      </p:sp>
      <p:sp>
        <p:nvSpPr>
          <p:cNvPr id="3" name="2 Marcador de contenido"/>
          <p:cNvSpPr>
            <a:spLocks noGrp="1"/>
          </p:cNvSpPr>
          <p:nvPr>
            <p:ph idx="1"/>
          </p:nvPr>
        </p:nvSpPr>
        <p:spPr>
          <a:xfrm>
            <a:off x="5076056" y="2081127"/>
            <a:ext cx="3624516" cy="4776873"/>
          </a:xfrm>
        </p:spPr>
        <p:txBody>
          <a:bodyPr>
            <a:noAutofit/>
          </a:bodyPr>
          <a:lstStyle/>
          <a:p>
            <a:r>
              <a:rPr lang="es-CO" sz="1400" dirty="0" smtClean="0"/>
              <a:t>EXCELENTE: 83% </a:t>
            </a:r>
          </a:p>
          <a:p>
            <a:r>
              <a:rPr lang="es-CO" sz="1400" dirty="0" smtClean="0"/>
              <a:t>BUENO </a:t>
            </a:r>
            <a:r>
              <a:rPr lang="es-CO" sz="1400" dirty="0"/>
              <a:t>9</a:t>
            </a:r>
            <a:r>
              <a:rPr lang="es-CO" sz="1400" dirty="0" smtClean="0"/>
              <a:t>% </a:t>
            </a:r>
          </a:p>
          <a:p>
            <a:r>
              <a:rPr lang="es-CO" sz="1400" dirty="0" smtClean="0"/>
              <a:t>REGULAR: 3%</a:t>
            </a:r>
          </a:p>
          <a:p>
            <a:r>
              <a:rPr lang="es-CO" sz="1400" dirty="0" smtClean="0"/>
              <a:t>DEFICIENTE: 5%</a:t>
            </a:r>
          </a:p>
          <a:p>
            <a:endParaRPr lang="es-CO" sz="1400" dirty="0" smtClean="0"/>
          </a:p>
          <a:p>
            <a:pPr algn="just"/>
            <a:r>
              <a:rPr lang="es-CO" sz="1400" dirty="0"/>
              <a:t>Se puede observar en la gráfica que los encuestados se encontraron satisfechos con el tiempo que los funcionarios dispusieron para atender la consulta, dado que el 83% lo evaluó como Excelente y 9% como Bueno, mientras que un 8% se encontró inconforme siendo 3% Regular, y 5% Deficiente, se debe tener en cuenta que a cada uno de los usuarios que soliciten una consulta se debe atender con el tiempo necesario para resolver todas las inquietudes que ellos requieran.</a:t>
            </a:r>
            <a:endParaRPr lang="es-ES" sz="1400" dirty="0"/>
          </a:p>
          <a:p>
            <a:endParaRPr lang="es-CO" sz="1400" dirty="0" smtClean="0"/>
          </a:p>
        </p:txBody>
      </p:sp>
      <p:pic>
        <p:nvPicPr>
          <p:cNvPr id="7" name="Imagen 6"/>
          <p:cNvPicPr/>
          <p:nvPr/>
        </p:nvPicPr>
        <p:blipFill>
          <a:blip r:embed="rId3"/>
          <a:stretch>
            <a:fillRect/>
          </a:stretch>
        </p:blipFill>
        <p:spPr>
          <a:xfrm>
            <a:off x="698066" y="1404937"/>
            <a:ext cx="8006793" cy="552630"/>
          </a:xfrm>
          <a:prstGeom prst="rect">
            <a:avLst/>
          </a:prstGeom>
        </p:spPr>
      </p:pic>
      <p:graphicFrame>
        <p:nvGraphicFramePr>
          <p:cNvPr id="8" name="Gráfico 7"/>
          <p:cNvGraphicFramePr/>
          <p:nvPr>
            <p:extLst>
              <p:ext uri="{D42A27DB-BD31-4B8C-83A1-F6EECF244321}">
                <p14:modId xmlns:p14="http://schemas.microsoft.com/office/powerpoint/2010/main" val="1937295839"/>
              </p:ext>
            </p:extLst>
          </p:nvPr>
        </p:nvGraphicFramePr>
        <p:xfrm>
          <a:off x="693779" y="2691645"/>
          <a:ext cx="4886333" cy="29242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8087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pPr lvl="0"/>
            <a:r>
              <a:rPr lang="es-CO" sz="2400" b="1" dirty="0" smtClean="0"/>
              <a:t/>
            </a:r>
            <a:br>
              <a:rPr lang="es-CO" sz="2400" b="1" dirty="0" smtClean="0"/>
            </a:br>
            <a:r>
              <a:rPr lang="es-CO" sz="2400" b="1" dirty="0"/>
              <a:t/>
            </a:r>
            <a:br>
              <a:rPr lang="es-CO" sz="2400" b="1" dirty="0"/>
            </a:br>
            <a:r>
              <a:rPr lang="es-CO" sz="2400" b="1" dirty="0" smtClean="0"/>
              <a:t>Ítem </a:t>
            </a:r>
            <a:r>
              <a:rPr lang="es-CO" sz="2400" b="1" dirty="0"/>
              <a:t>de Evolución Número 3 :</a:t>
            </a:r>
            <a:r>
              <a:rPr lang="es-CO" dirty="0"/>
              <a:t/>
            </a:r>
            <a:br>
              <a:rPr lang="es-CO" dirty="0"/>
            </a:br>
            <a:endParaRPr lang="es-CO" dirty="0"/>
          </a:p>
        </p:txBody>
      </p:sp>
      <p:sp>
        <p:nvSpPr>
          <p:cNvPr id="3" name="2 Marcador de contenido"/>
          <p:cNvSpPr>
            <a:spLocks noGrp="1"/>
          </p:cNvSpPr>
          <p:nvPr>
            <p:ph idx="1"/>
          </p:nvPr>
        </p:nvSpPr>
        <p:spPr>
          <a:xfrm>
            <a:off x="5427408" y="2276872"/>
            <a:ext cx="3259392" cy="4248472"/>
          </a:xfrm>
        </p:spPr>
        <p:txBody>
          <a:bodyPr>
            <a:normAutofit fontScale="47500" lnSpcReduction="20000"/>
          </a:bodyPr>
          <a:lstStyle/>
          <a:p>
            <a:r>
              <a:rPr lang="es-CO" sz="2500" dirty="0" smtClean="0"/>
              <a:t>EXCELENTE: 85%   </a:t>
            </a:r>
          </a:p>
          <a:p>
            <a:r>
              <a:rPr lang="es-CO" sz="2500" dirty="0" smtClean="0"/>
              <a:t> BUENO: </a:t>
            </a:r>
            <a:r>
              <a:rPr lang="es-CO" sz="2500" dirty="0"/>
              <a:t>8</a:t>
            </a:r>
            <a:r>
              <a:rPr lang="es-CO" sz="2500" dirty="0" smtClean="0"/>
              <a:t>%   </a:t>
            </a:r>
          </a:p>
          <a:p>
            <a:r>
              <a:rPr lang="es-CO" sz="2500" dirty="0" smtClean="0"/>
              <a:t>REGULAR: 2%    </a:t>
            </a:r>
          </a:p>
          <a:p>
            <a:r>
              <a:rPr lang="es-CO" sz="2500" dirty="0" smtClean="0"/>
              <a:t>DEFICIENTE: 5% </a:t>
            </a:r>
          </a:p>
          <a:p>
            <a:endParaRPr lang="es-CO" sz="2500" dirty="0" smtClean="0"/>
          </a:p>
          <a:p>
            <a:pPr algn="just"/>
            <a:r>
              <a:rPr lang="es-CO" dirty="0"/>
              <a:t>La gráfica indica que la atención brinda por  los funcionarios en el mes de Noviembre,  fue evaluada por los encuestados como Excelente 85%, y Bueno 8%, siendo el 93% de satisfacción en el ítem, mientras que el 2% lo evaluó como Regular y 5% como Deficiente, por lo tanto se debe recordar a los funcionarios los protocolos de Atención al Ciudadano que brinda la CDMB, que permita disminuir ese 5% de Deficiencia y elevar el porcentaje de Satisfacción del Cliente.</a:t>
            </a:r>
            <a:endParaRPr lang="es-ES" dirty="0"/>
          </a:p>
          <a:p>
            <a:pPr algn="just"/>
            <a:endParaRPr lang="es-CO" dirty="0"/>
          </a:p>
        </p:txBody>
      </p:sp>
      <p:graphicFrame>
        <p:nvGraphicFramePr>
          <p:cNvPr id="8" name="Gráfico 7"/>
          <p:cNvGraphicFramePr/>
          <p:nvPr>
            <p:extLst>
              <p:ext uri="{D42A27DB-BD31-4B8C-83A1-F6EECF244321}">
                <p14:modId xmlns:p14="http://schemas.microsoft.com/office/powerpoint/2010/main" val="1264438498"/>
              </p:ext>
            </p:extLst>
          </p:nvPr>
        </p:nvGraphicFramePr>
        <p:xfrm>
          <a:off x="1043608" y="2612591"/>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p:nvPr/>
        </p:nvPicPr>
        <p:blipFill>
          <a:blip r:embed="rId4"/>
          <a:stretch>
            <a:fillRect/>
          </a:stretch>
        </p:blipFill>
        <p:spPr>
          <a:xfrm>
            <a:off x="1619672" y="1417638"/>
            <a:ext cx="6962316" cy="460058"/>
          </a:xfrm>
          <a:prstGeom prst="rect">
            <a:avLst/>
          </a:prstGeom>
        </p:spPr>
      </p:pic>
    </p:spTree>
    <p:extLst>
      <p:ext uri="{BB962C8B-B14F-4D97-AF65-F5344CB8AC3E}">
        <p14:creationId xmlns:p14="http://schemas.microsoft.com/office/powerpoint/2010/main" val="2694504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pPr lvl="0"/>
            <a:r>
              <a:rPr lang="es-CO" b="1" dirty="0" smtClean="0"/>
              <a:t/>
            </a:r>
            <a:br>
              <a:rPr lang="es-CO" b="1" dirty="0" smtClean="0"/>
            </a:br>
            <a:r>
              <a:rPr lang="es-CO" sz="2400" b="1" dirty="0" smtClean="0"/>
              <a:t>Ítem </a:t>
            </a:r>
            <a:r>
              <a:rPr lang="es-CO" sz="2400" b="1" dirty="0"/>
              <a:t>de Evolución Número 4 :</a:t>
            </a:r>
            <a:r>
              <a:rPr lang="es-CO" dirty="0"/>
              <a:t/>
            </a:r>
            <a:br>
              <a:rPr lang="es-CO" dirty="0"/>
            </a:br>
            <a:endParaRPr lang="es-CO" dirty="0"/>
          </a:p>
        </p:txBody>
      </p:sp>
      <p:sp>
        <p:nvSpPr>
          <p:cNvPr id="3" name="2 Marcador de contenido"/>
          <p:cNvSpPr>
            <a:spLocks noGrp="1"/>
          </p:cNvSpPr>
          <p:nvPr>
            <p:ph idx="1"/>
          </p:nvPr>
        </p:nvSpPr>
        <p:spPr>
          <a:xfrm>
            <a:off x="5436096" y="2132856"/>
            <a:ext cx="3250704" cy="4392488"/>
          </a:xfrm>
        </p:spPr>
        <p:txBody>
          <a:bodyPr>
            <a:normAutofit fontScale="55000" lnSpcReduction="20000"/>
          </a:bodyPr>
          <a:lstStyle/>
          <a:p>
            <a:r>
              <a:rPr lang="es-CO" sz="2900" dirty="0" smtClean="0"/>
              <a:t>EXCELENTE:    70%    </a:t>
            </a:r>
          </a:p>
          <a:p>
            <a:r>
              <a:rPr lang="es-CO" sz="2900" dirty="0" smtClean="0"/>
              <a:t>BUENO: 30%     </a:t>
            </a:r>
            <a:endParaRPr lang="es-CO" sz="2900" dirty="0"/>
          </a:p>
          <a:p>
            <a:r>
              <a:rPr lang="es-CO" sz="2900" dirty="0" smtClean="0"/>
              <a:t>REGULAR: 2%</a:t>
            </a:r>
          </a:p>
          <a:p>
            <a:r>
              <a:rPr lang="es-CO" sz="2900" dirty="0" smtClean="0"/>
              <a:t>DEFICIENTE: 5%</a:t>
            </a:r>
          </a:p>
          <a:p>
            <a:endParaRPr lang="es-CO" sz="2900" dirty="0" smtClean="0"/>
          </a:p>
          <a:p>
            <a:pPr algn="just"/>
            <a:r>
              <a:rPr lang="es-CO" dirty="0"/>
              <a:t>De acuerdo a la gráfica se puede analizar que el 93% de los encuestados se encontró satisfecho con la duración del trámite solicitado, siendo el 80% Excelente, y 13% Bueno, mientras que un 7% no se encuentra conforme con dicho ítem, siendo evaluado como 2% Regular y 5% </a:t>
            </a:r>
            <a:r>
              <a:rPr lang="es-CO" dirty="0" smtClean="0"/>
              <a:t>Deficiente. </a:t>
            </a:r>
            <a:endParaRPr lang="es-ES" dirty="0"/>
          </a:p>
          <a:p>
            <a:endParaRPr lang="es-CO" dirty="0"/>
          </a:p>
        </p:txBody>
      </p:sp>
      <p:pic>
        <p:nvPicPr>
          <p:cNvPr id="7" name="Imagen 6"/>
          <p:cNvPicPr/>
          <p:nvPr/>
        </p:nvPicPr>
        <p:blipFill>
          <a:blip r:embed="rId3"/>
          <a:srcRect/>
          <a:stretch>
            <a:fillRect/>
          </a:stretch>
        </p:blipFill>
        <p:spPr bwMode="auto">
          <a:xfrm>
            <a:off x="1507388" y="1279723"/>
            <a:ext cx="7179412" cy="495524"/>
          </a:xfrm>
          <a:prstGeom prst="rect">
            <a:avLst/>
          </a:prstGeom>
          <a:noFill/>
          <a:ln w="9525">
            <a:noFill/>
            <a:miter lim="800000"/>
            <a:headEnd/>
            <a:tailEnd/>
          </a:ln>
        </p:spPr>
      </p:pic>
      <p:graphicFrame>
        <p:nvGraphicFramePr>
          <p:cNvPr id="8" name="Gráfico 7"/>
          <p:cNvGraphicFramePr/>
          <p:nvPr>
            <p:extLst>
              <p:ext uri="{D42A27DB-BD31-4B8C-83A1-F6EECF244321}">
                <p14:modId xmlns:p14="http://schemas.microsoft.com/office/powerpoint/2010/main" val="1143552316"/>
              </p:ext>
            </p:extLst>
          </p:nvPr>
        </p:nvGraphicFramePr>
        <p:xfrm>
          <a:off x="886711" y="264682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3502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pPr lvl="0"/>
            <a:r>
              <a:rPr lang="es-CO" sz="2200" b="1" dirty="0" smtClean="0"/>
              <a:t/>
            </a:r>
            <a:br>
              <a:rPr lang="es-CO" sz="2200" b="1" dirty="0" smtClean="0"/>
            </a:br>
            <a:r>
              <a:rPr lang="es-CO" sz="2200" b="1" dirty="0"/>
              <a:t/>
            </a:r>
            <a:br>
              <a:rPr lang="es-CO" sz="2200" b="1" dirty="0"/>
            </a:br>
            <a:r>
              <a:rPr lang="es-CO" sz="2400" b="1" dirty="0"/>
              <a:t>Í</a:t>
            </a:r>
            <a:r>
              <a:rPr lang="es-CO" sz="2400" b="1" dirty="0" smtClean="0"/>
              <a:t>tem </a:t>
            </a:r>
            <a:r>
              <a:rPr lang="es-CO" sz="2400" b="1" dirty="0"/>
              <a:t>de Evolución Número 5 :</a:t>
            </a:r>
            <a:r>
              <a:rPr lang="es-CO" dirty="0"/>
              <a:t/>
            </a:r>
            <a:br>
              <a:rPr lang="es-CO" dirty="0"/>
            </a:br>
            <a:endParaRPr lang="es-CO" dirty="0"/>
          </a:p>
        </p:txBody>
      </p:sp>
      <p:sp>
        <p:nvSpPr>
          <p:cNvPr id="3" name="2 Marcador de contenido"/>
          <p:cNvSpPr>
            <a:spLocks noGrp="1"/>
          </p:cNvSpPr>
          <p:nvPr>
            <p:ph idx="1"/>
          </p:nvPr>
        </p:nvSpPr>
        <p:spPr>
          <a:xfrm>
            <a:off x="5364088" y="2060848"/>
            <a:ext cx="3322712" cy="4392488"/>
          </a:xfrm>
        </p:spPr>
        <p:txBody>
          <a:bodyPr>
            <a:normAutofit/>
          </a:bodyPr>
          <a:lstStyle/>
          <a:p>
            <a:r>
              <a:rPr lang="es-CO" sz="1600" dirty="0" smtClean="0"/>
              <a:t>SI: 92% </a:t>
            </a:r>
          </a:p>
          <a:p>
            <a:r>
              <a:rPr lang="es-CO" sz="1600" dirty="0" smtClean="0"/>
              <a:t>NO: 8%</a:t>
            </a:r>
          </a:p>
          <a:p>
            <a:pPr algn="just"/>
            <a:r>
              <a:rPr lang="es-CO" sz="1600" dirty="0"/>
              <a:t>De las 60 encuestas aplicadas en el mes de Noviembre, se identifica según la gráfica que el 92% de las personas encuestadas lograron realizar el trámite, lo que indica  la excelente gestión de la entidad por dar cumplimiento a todos los trámites que los usuarios realizan mientras que  un 8%  no  lo puedo realizar y explican a continuación el porqué de su respuesta. </a:t>
            </a:r>
            <a:endParaRPr lang="es-ES" sz="1600" dirty="0"/>
          </a:p>
          <a:p>
            <a:endParaRPr lang="es-CO" sz="1600" dirty="0" smtClean="0"/>
          </a:p>
        </p:txBody>
      </p:sp>
      <p:graphicFrame>
        <p:nvGraphicFramePr>
          <p:cNvPr id="11" name="5 Gráfico"/>
          <p:cNvGraphicFramePr>
            <a:graphicFrameLocks/>
          </p:cNvGraphicFramePr>
          <p:nvPr>
            <p:extLst>
              <p:ext uri="{D42A27DB-BD31-4B8C-83A1-F6EECF244321}">
                <p14:modId xmlns:p14="http://schemas.microsoft.com/office/powerpoint/2010/main" val="73984630"/>
              </p:ext>
            </p:extLst>
          </p:nvPr>
        </p:nvGraphicFramePr>
        <p:xfrm>
          <a:off x="857224" y="2714620"/>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p:nvPr/>
        </p:nvPicPr>
        <p:blipFill>
          <a:blip r:embed="rId4"/>
          <a:stretch>
            <a:fillRect/>
          </a:stretch>
        </p:blipFill>
        <p:spPr>
          <a:xfrm>
            <a:off x="1475656" y="1486516"/>
            <a:ext cx="6980826" cy="411520"/>
          </a:xfrm>
          <a:prstGeom prst="rect">
            <a:avLst/>
          </a:prstGeom>
        </p:spPr>
      </p:pic>
    </p:spTree>
    <p:extLst>
      <p:ext uri="{BB962C8B-B14F-4D97-AF65-F5344CB8AC3E}">
        <p14:creationId xmlns:p14="http://schemas.microsoft.com/office/powerpoint/2010/main" val="4259078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835696" y="1079626"/>
            <a:ext cx="4762872" cy="1143000"/>
          </a:xfrm>
        </p:spPr>
        <p:txBody>
          <a:bodyPr>
            <a:normAutofit fontScale="90000"/>
          </a:bodyPr>
          <a:lstStyle/>
          <a:p>
            <a:r>
              <a:rPr lang="es-CO" dirty="0"/>
              <a:t> </a:t>
            </a:r>
            <a:r>
              <a:rPr lang="es-ES" dirty="0"/>
              <a:t/>
            </a:r>
            <a:br>
              <a:rPr lang="es-ES" dirty="0"/>
            </a:br>
            <a:r>
              <a:rPr lang="es-CO" sz="2700" b="1" u="sng" dirty="0"/>
              <a:t>PREGUNTAS ABIERTAS.</a:t>
            </a:r>
            <a:r>
              <a:rPr lang="es-ES" dirty="0"/>
              <a:t/>
            </a:r>
            <a:br>
              <a:rPr lang="es-ES" dirty="0"/>
            </a:br>
            <a:endParaRPr lang="es-ES" dirty="0"/>
          </a:p>
        </p:txBody>
      </p:sp>
      <p:sp>
        <p:nvSpPr>
          <p:cNvPr id="3" name="Marcador de contenido 2"/>
          <p:cNvSpPr>
            <a:spLocks noGrp="1"/>
          </p:cNvSpPr>
          <p:nvPr>
            <p:ph idx="1"/>
          </p:nvPr>
        </p:nvSpPr>
        <p:spPr>
          <a:xfrm>
            <a:off x="2267744" y="2780928"/>
            <a:ext cx="5410944" cy="2404864"/>
          </a:xfrm>
        </p:spPr>
        <p:txBody>
          <a:bodyPr>
            <a:normAutofit fontScale="55000" lnSpcReduction="20000"/>
          </a:bodyPr>
          <a:lstStyle/>
          <a:p>
            <a:pPr marL="0" lvl="0" indent="0">
              <a:buNone/>
            </a:pPr>
            <a:r>
              <a:rPr lang="es-CO" sz="2500" dirty="0">
                <a:latin typeface="Arial" panose="020B0604020202020204" pitchFamily="34" charset="0"/>
                <a:cs typeface="Arial" panose="020B0604020202020204" pitchFamily="34" charset="0"/>
              </a:rPr>
              <a:t>De acuerdo al Ítem número 5, evaluados por los ciudadanos  que no pudieron realizar su trámite. </a:t>
            </a:r>
            <a:r>
              <a:rPr lang="es-ES" sz="2500" dirty="0">
                <a:latin typeface="Arial" panose="020B0604020202020204" pitchFamily="34" charset="0"/>
                <a:cs typeface="Arial" panose="020B0604020202020204" pitchFamily="34" charset="0"/>
              </a:rPr>
              <a:t/>
            </a:r>
            <a:br>
              <a:rPr lang="es-ES" sz="2500" dirty="0">
                <a:latin typeface="Arial" panose="020B0604020202020204" pitchFamily="34" charset="0"/>
                <a:cs typeface="Arial" panose="020B0604020202020204" pitchFamily="34" charset="0"/>
              </a:rPr>
            </a:br>
            <a:r>
              <a:rPr lang="es-CO" sz="2500" dirty="0">
                <a:latin typeface="Arial" panose="020B0604020202020204" pitchFamily="34" charset="0"/>
                <a:cs typeface="Arial" panose="020B0604020202020204" pitchFamily="34" charset="0"/>
              </a:rPr>
              <a:t>Indican porque su respuesta:</a:t>
            </a:r>
            <a:r>
              <a:rPr lang="es-ES" sz="2500" dirty="0">
                <a:latin typeface="Arial" panose="020B0604020202020204" pitchFamily="34" charset="0"/>
                <a:cs typeface="Arial" panose="020B0604020202020204" pitchFamily="34" charset="0"/>
              </a:rPr>
              <a:t/>
            </a:r>
            <a:br>
              <a:rPr lang="es-ES" sz="2500" dirty="0">
                <a:latin typeface="Arial" panose="020B0604020202020204" pitchFamily="34" charset="0"/>
                <a:cs typeface="Arial" panose="020B0604020202020204" pitchFamily="34" charset="0"/>
              </a:rPr>
            </a:br>
            <a:endParaRPr lang="es-CO" sz="2500" dirty="0" smtClean="0">
              <a:latin typeface="Arial" panose="020B0604020202020204" pitchFamily="34" charset="0"/>
              <a:cs typeface="Arial" panose="020B0604020202020204" pitchFamily="34" charset="0"/>
            </a:endParaRPr>
          </a:p>
          <a:p>
            <a:pPr lvl="0"/>
            <a:r>
              <a:rPr lang="es-CO" sz="2500" dirty="0">
                <a:latin typeface="Arial" panose="020B0604020202020204" pitchFamily="34" charset="0"/>
                <a:cs typeface="Arial" panose="020B0604020202020204" pitchFamily="34" charset="0"/>
              </a:rPr>
              <a:t>El usuario necesita primero, que la CDMB le realice una visita.</a:t>
            </a:r>
            <a:endParaRPr lang="es-ES" sz="2500" dirty="0">
              <a:latin typeface="Arial" panose="020B0604020202020204" pitchFamily="34" charset="0"/>
              <a:cs typeface="Arial" panose="020B0604020202020204" pitchFamily="34" charset="0"/>
            </a:endParaRPr>
          </a:p>
          <a:p>
            <a:pPr lvl="0"/>
            <a:r>
              <a:rPr lang="es-CO" sz="2500" dirty="0">
                <a:latin typeface="Arial" panose="020B0604020202020204" pitchFamily="34" charset="0"/>
                <a:cs typeface="Arial" panose="020B0604020202020204" pitchFamily="34" charset="0"/>
              </a:rPr>
              <a:t>Porque no le dieron ningún tipo de solución. </a:t>
            </a:r>
            <a:endParaRPr lang="es-ES" sz="2500" dirty="0">
              <a:latin typeface="Arial" panose="020B0604020202020204" pitchFamily="34" charset="0"/>
              <a:cs typeface="Arial" panose="020B0604020202020204" pitchFamily="34" charset="0"/>
            </a:endParaRPr>
          </a:p>
          <a:p>
            <a:pPr lvl="0"/>
            <a:r>
              <a:rPr lang="es-CO" sz="2500" dirty="0">
                <a:latin typeface="Arial" panose="020B0604020202020204" pitchFamily="34" charset="0"/>
                <a:cs typeface="Arial" panose="020B0604020202020204" pitchFamily="34" charset="0"/>
              </a:rPr>
              <a:t>Se encuentra en espera de la información que requiere sobre maquetas de Piedecuesta y Girón.</a:t>
            </a:r>
            <a:endParaRPr lang="es-ES" sz="2500" dirty="0">
              <a:latin typeface="Arial" panose="020B0604020202020204" pitchFamily="34" charset="0"/>
              <a:cs typeface="Arial" panose="020B0604020202020204" pitchFamily="34" charset="0"/>
            </a:endParaRPr>
          </a:p>
          <a:p>
            <a:pPr lvl="0"/>
            <a:r>
              <a:rPr lang="es-CO" sz="2500" dirty="0">
                <a:latin typeface="Arial" panose="020B0604020202020204" pitchFamily="34" charset="0"/>
                <a:cs typeface="Arial" panose="020B0604020202020204" pitchFamily="34" charset="0"/>
              </a:rPr>
              <a:t>Porque el servidor público no se encontraba en el sitio de trabajo.</a:t>
            </a:r>
            <a:endParaRPr lang="es-ES" sz="25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278391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3"/>
            <a:ext cx="9144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endParaRPr lang="es-CO" dirty="0" smtClean="0">
              <a:solidFill>
                <a:schemeClr val="bg1"/>
              </a:solidFill>
            </a:endParaRPr>
          </a:p>
          <a:p>
            <a:pPr marL="0" indent="0">
              <a:buNone/>
            </a:pPr>
            <a:endParaRPr lang="es-CO" dirty="0" smtClean="0">
              <a:solidFill>
                <a:schemeClr val="bg1"/>
              </a:solidFill>
            </a:endParaRPr>
          </a:p>
          <a:p>
            <a:pPr algn="ctr"/>
            <a:r>
              <a:rPr lang="es-CO" dirty="0" smtClean="0">
                <a:solidFill>
                  <a:schemeClr val="bg1"/>
                </a:solidFill>
              </a:rPr>
              <a:t>CONCLUSIÓN</a:t>
            </a:r>
            <a:endParaRPr lang="es-CO" dirty="0"/>
          </a:p>
        </p:txBody>
      </p:sp>
    </p:spTree>
    <p:extLst>
      <p:ext uri="{BB962C8B-B14F-4D97-AF65-F5344CB8AC3E}">
        <p14:creationId xmlns:p14="http://schemas.microsoft.com/office/powerpoint/2010/main" val="3287263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2123728" y="1268760"/>
            <a:ext cx="6491064" cy="4602956"/>
          </a:xfrm>
        </p:spPr>
        <p:txBody>
          <a:bodyPr>
            <a:normAutofit fontScale="47500" lnSpcReduction="20000"/>
          </a:bodyPr>
          <a:lstStyle/>
          <a:p>
            <a:pPr marL="0" indent="0">
              <a:buNone/>
            </a:pPr>
            <a:endParaRPr lang="es-CO" sz="3400" dirty="0" smtClean="0"/>
          </a:p>
          <a:p>
            <a:pPr marL="0" indent="0">
              <a:buNone/>
            </a:pPr>
            <a:endParaRPr lang="es-CO" sz="3400" dirty="0"/>
          </a:p>
          <a:p>
            <a:pPr algn="just"/>
            <a:r>
              <a:rPr lang="es-CO" dirty="0">
                <a:latin typeface="Arial" panose="020B0604020202020204" pitchFamily="34" charset="0"/>
                <a:cs typeface="Arial" panose="020B0604020202020204" pitchFamily="34" charset="0"/>
              </a:rPr>
              <a:t>Según los usuarios que ingresaron a las instalaciones en el mes de Noviembre, se puede observar que según las encuestas aplicadas, en todos los </a:t>
            </a:r>
            <a:r>
              <a:rPr lang="es-CO" dirty="0" smtClean="0">
                <a:latin typeface="Arial" panose="020B0604020202020204" pitchFamily="34" charset="0"/>
                <a:cs typeface="Arial" panose="020B0604020202020204" pitchFamily="34" charset="0"/>
              </a:rPr>
              <a:t>ítems </a:t>
            </a:r>
            <a:r>
              <a:rPr lang="es-CO" dirty="0">
                <a:latin typeface="Arial" panose="020B0604020202020204" pitchFamily="34" charset="0"/>
                <a:cs typeface="Arial" panose="020B0604020202020204" pitchFamily="34" charset="0"/>
              </a:rPr>
              <a:t>evaluados hubo un nivel de inconformidad de 5% y uno de 3%, mientras que el nivel de satisfacción bajo un 10% comparado con la encuesta aplicada en el mes de Octubre, cabe resaltar que a pesar de ello los niveles de satisfacción brindados por la CDMB son altos ya que en la mayoría de ítems evaluados su nivel de satisfacción de excelencia es del 80</a:t>
            </a:r>
            <a:r>
              <a:rPr lang="es-CO" dirty="0" smtClean="0">
                <a:latin typeface="Arial" panose="020B0604020202020204" pitchFamily="34" charset="0"/>
                <a:cs typeface="Arial" panose="020B0604020202020204" pitchFamily="34" charset="0"/>
              </a:rPr>
              <a:t>%.</a:t>
            </a:r>
          </a:p>
          <a:p>
            <a:pPr algn="just"/>
            <a:endParaRPr lang="es-ES"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De acuerdo al ítem número 1 evaluado, sobre si los usuarios saben identificar los servicios que brinda la CDMB hubo un porcentaje de 7% de personas que no conocen o no están seguras de cuáles son los servicios que ofrece, por lo tanto se recomienda incrementar la información </a:t>
            </a:r>
            <a:r>
              <a:rPr lang="es-CO" dirty="0" smtClean="0">
                <a:latin typeface="Arial" panose="020B0604020202020204" pitchFamily="34" charset="0"/>
                <a:cs typeface="Arial" panose="020B0604020202020204" pitchFamily="34" charset="0"/>
              </a:rPr>
              <a:t>de dichos reforzar </a:t>
            </a:r>
            <a:r>
              <a:rPr lang="es-CO" dirty="0">
                <a:latin typeface="Arial" panose="020B0604020202020204" pitchFamily="34" charset="0"/>
                <a:cs typeface="Arial" panose="020B0604020202020204" pitchFamily="34" charset="0"/>
              </a:rPr>
              <a:t>dicho </a:t>
            </a:r>
            <a:r>
              <a:rPr lang="es-CO" dirty="0" smtClean="0">
                <a:latin typeface="Arial" panose="020B0604020202020204" pitchFamily="34" charset="0"/>
                <a:cs typeface="Arial" panose="020B0604020202020204" pitchFamily="34" charset="0"/>
              </a:rPr>
              <a:t>ítem.</a:t>
            </a:r>
          </a:p>
          <a:p>
            <a:pPr algn="just"/>
            <a:r>
              <a:rPr lang="es-CO" dirty="0" smtClean="0">
                <a:latin typeface="Arial" panose="020B0604020202020204" pitchFamily="34" charset="0"/>
                <a:cs typeface="Arial" panose="020B0604020202020204" pitchFamily="34" charset="0"/>
              </a:rPr>
              <a:t>De acuerdo al ítem número 5 se puede concluir que los trámites se están cumpliendo satisfactoriamente y se están manteniendo los porcentajes comparados con los mes anterior ya que en los dos últimos meses el 92% de los encuestados </a:t>
            </a:r>
            <a:r>
              <a:rPr lang="es-CO" dirty="0">
                <a:latin typeface="Arial" panose="020B0604020202020204" pitchFamily="34" charset="0"/>
                <a:cs typeface="Arial" panose="020B0604020202020204" pitchFamily="34" charset="0"/>
              </a:rPr>
              <a:t>ha podido realizar sin ningún inconveniente.</a:t>
            </a:r>
            <a:endParaRPr lang="es-ES" dirty="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ctr"/>
            <a:endParaRPr lang="es-CO" dirty="0"/>
          </a:p>
        </p:txBody>
      </p:sp>
    </p:spTree>
    <p:extLst>
      <p:ext uri="{BB962C8B-B14F-4D97-AF65-F5344CB8AC3E}">
        <p14:creationId xmlns:p14="http://schemas.microsoft.com/office/powerpoint/2010/main" val="95546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3"/>
            <a:ext cx="9144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pPr algn="ctr">
              <a:spcBef>
                <a:spcPct val="50000"/>
              </a:spcBef>
            </a:pPr>
            <a:r>
              <a:rPr lang="es-ES_tradnl" dirty="0" smtClean="0">
                <a:solidFill>
                  <a:schemeClr val="bg1"/>
                </a:solidFill>
                <a:latin typeface="Myriad Pro" pitchFamily="84" charset="0"/>
              </a:rPr>
              <a:t>RESULTADOS</a:t>
            </a:r>
          </a:p>
          <a:p>
            <a:pPr algn="ctr">
              <a:spcBef>
                <a:spcPct val="50000"/>
              </a:spcBef>
            </a:pPr>
            <a:r>
              <a:rPr lang="es-ES_tradnl" dirty="0" smtClean="0">
                <a:solidFill>
                  <a:schemeClr val="bg1"/>
                </a:solidFill>
                <a:latin typeface="Myriad Pro" pitchFamily="84" charset="0"/>
              </a:rPr>
              <a:t>ENCUESTAS  SATISFACCIÓN DE CLIENTES </a:t>
            </a:r>
          </a:p>
          <a:p>
            <a:pPr algn="ctr">
              <a:spcBef>
                <a:spcPct val="50000"/>
              </a:spcBef>
            </a:pPr>
            <a:r>
              <a:rPr lang="es-ES_tradnl" dirty="0" smtClean="0">
                <a:solidFill>
                  <a:schemeClr val="bg1"/>
                </a:solidFill>
                <a:latin typeface="Myriad Pro" pitchFamily="84" charset="0"/>
              </a:rPr>
              <a:t>NOVIEMBRE 2013</a:t>
            </a:r>
          </a:p>
          <a:p>
            <a:pPr algn="ctr">
              <a:spcBef>
                <a:spcPct val="50000"/>
              </a:spcBef>
            </a:pPr>
            <a:r>
              <a:rPr lang="es-CO" b="1" dirty="0" smtClean="0">
                <a:solidFill>
                  <a:schemeClr val="bg1"/>
                </a:solidFill>
              </a:rPr>
              <a:t>CODIGO: A-PI-F001</a:t>
            </a:r>
            <a:endParaRPr lang="es-CO" dirty="0" smtClean="0">
              <a:solidFill>
                <a:schemeClr val="bg1"/>
              </a:solidFill>
            </a:endParaRPr>
          </a:p>
          <a:p>
            <a:endParaRPr lang="es-CO" dirty="0"/>
          </a:p>
        </p:txBody>
      </p:sp>
    </p:spTree>
    <p:extLst>
      <p:ext uri="{BB962C8B-B14F-4D97-AF65-F5344CB8AC3E}">
        <p14:creationId xmlns:p14="http://schemas.microsoft.com/office/powerpoint/2010/main" val="1465266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2143108" y="1643050"/>
            <a:ext cx="6186502" cy="4525963"/>
          </a:xfrm>
        </p:spPr>
        <p:txBody>
          <a:bodyPr>
            <a:normAutofit/>
          </a:bodyPr>
          <a:lstStyle/>
          <a:p>
            <a:pPr algn="just"/>
            <a:r>
              <a:rPr lang="es-CO" sz="2200" dirty="0"/>
              <a:t>Este documento corresponde al informe de la Encuesta de Satisfacción de clientes Código: A-PI-F001 del mes de </a:t>
            </a:r>
            <a:r>
              <a:rPr lang="es-CO" sz="2200" b="1" dirty="0" smtClean="0"/>
              <a:t>NOVIEMBRE</a:t>
            </a:r>
            <a:r>
              <a:rPr lang="es-CO" sz="2200" dirty="0" smtClean="0"/>
              <a:t> </a:t>
            </a:r>
            <a:r>
              <a:rPr lang="es-CO" sz="2200" dirty="0"/>
              <a:t>del 2013 de la Corporación Autónoma Regional para la defensa de la Meseta de Bucaramanga CDMB. Esta encuesta se basó en la aplicación de un cuestionario para medir el grado de satisfacción de los ciudadanos que visitan la Corporación.</a:t>
            </a:r>
          </a:p>
          <a:p>
            <a:endParaRPr lang="es-CO" dirty="0"/>
          </a:p>
        </p:txBody>
      </p:sp>
    </p:spTree>
    <p:extLst>
      <p:ext uri="{BB962C8B-B14F-4D97-AF65-F5344CB8AC3E}">
        <p14:creationId xmlns:p14="http://schemas.microsoft.com/office/powerpoint/2010/main" val="2976357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699792" y="620688"/>
            <a:ext cx="4968552" cy="1143000"/>
          </a:xfrm>
        </p:spPr>
        <p:txBody>
          <a:bodyPr>
            <a:normAutofit/>
          </a:bodyPr>
          <a:lstStyle/>
          <a:p>
            <a:r>
              <a:rPr lang="es-CO" sz="3600" dirty="0" smtClean="0"/>
              <a:t>Modelo Encuesta</a:t>
            </a:r>
            <a:endParaRPr lang="es-CO" sz="36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788" y="1556792"/>
            <a:ext cx="3574559" cy="48954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3"/>
            <a:ext cx="91440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pPr algn="ctr"/>
            <a:endParaRPr lang="es-CO" dirty="0" smtClean="0">
              <a:solidFill>
                <a:schemeClr val="bg1"/>
              </a:solidFill>
            </a:endParaRPr>
          </a:p>
          <a:p>
            <a:pPr algn="ctr"/>
            <a:endParaRPr lang="es-CO" dirty="0">
              <a:solidFill>
                <a:schemeClr val="bg1"/>
              </a:solidFill>
            </a:endParaRPr>
          </a:p>
          <a:p>
            <a:pPr algn="ctr"/>
            <a:r>
              <a:rPr lang="es-CO" sz="4000" dirty="0" smtClean="0">
                <a:solidFill>
                  <a:schemeClr val="bg1"/>
                </a:solidFill>
              </a:rPr>
              <a:t>RESULTADOS</a:t>
            </a:r>
            <a:endParaRPr lang="es-CO" sz="4000" dirty="0" smtClean="0"/>
          </a:p>
          <a:p>
            <a:endParaRPr lang="es-CO" dirty="0"/>
          </a:p>
        </p:txBody>
      </p:sp>
    </p:spTree>
    <p:extLst>
      <p:ext uri="{BB962C8B-B14F-4D97-AF65-F5344CB8AC3E}">
        <p14:creationId xmlns:p14="http://schemas.microsoft.com/office/powerpoint/2010/main" val="3272169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268760"/>
            <a:ext cx="8229600" cy="1143000"/>
          </a:xfrm>
        </p:spPr>
        <p:txBody>
          <a:bodyPr>
            <a:normAutofit/>
          </a:bodyPr>
          <a:lstStyle/>
          <a:p>
            <a:r>
              <a:rPr lang="es-CO" sz="3600" dirty="0" smtClean="0"/>
              <a:t>TABULACIÓN</a:t>
            </a:r>
            <a:endParaRPr lang="es-CO" sz="3600" dirty="0"/>
          </a:p>
        </p:txBody>
      </p:sp>
      <p:pic>
        <p:nvPicPr>
          <p:cNvPr id="6" name="Imagen 5"/>
          <p:cNvPicPr/>
          <p:nvPr/>
        </p:nvPicPr>
        <p:blipFill>
          <a:blip r:embed="rId3"/>
          <a:srcRect/>
          <a:stretch>
            <a:fillRect/>
          </a:stretch>
        </p:blipFill>
        <p:spPr bwMode="auto">
          <a:xfrm>
            <a:off x="2195736" y="2780928"/>
            <a:ext cx="5070704" cy="956300"/>
          </a:xfrm>
          <a:prstGeom prst="rect">
            <a:avLst/>
          </a:prstGeom>
          <a:noFill/>
          <a:ln w="9525">
            <a:noFill/>
            <a:miter lim="800000"/>
            <a:headEnd/>
            <a:tailEnd/>
          </a:ln>
        </p:spPr>
      </p:pic>
    </p:spTree>
    <p:extLst>
      <p:ext uri="{BB962C8B-B14F-4D97-AF65-F5344CB8AC3E}">
        <p14:creationId xmlns:p14="http://schemas.microsoft.com/office/powerpoint/2010/main" val="3632163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629201" y="1165803"/>
            <a:ext cx="8229600" cy="1143000"/>
          </a:xfrm>
        </p:spPr>
        <p:txBody>
          <a:bodyPr>
            <a:normAutofit fontScale="90000"/>
          </a:bodyPr>
          <a:lstStyle/>
          <a:p>
            <a:r>
              <a:rPr lang="es-CO" sz="2400" dirty="0" smtClean="0"/>
              <a:t/>
            </a:r>
            <a:br>
              <a:rPr lang="es-CO" sz="2400" dirty="0" smtClean="0"/>
            </a:br>
            <a:r>
              <a:rPr lang="es-CO" sz="2400" dirty="0"/>
              <a:t/>
            </a:r>
            <a:br>
              <a:rPr lang="es-CO" sz="2400" dirty="0"/>
            </a:br>
            <a:r>
              <a:rPr lang="es-CO" sz="2400" dirty="0" smtClean="0"/>
              <a:t/>
            </a:r>
            <a:br>
              <a:rPr lang="es-CO" sz="2400" dirty="0" smtClean="0"/>
            </a:br>
            <a:r>
              <a:rPr lang="es-CO" sz="2400" dirty="0" smtClean="0"/>
              <a:t>TABULACIÓN </a:t>
            </a:r>
            <a:r>
              <a:rPr lang="es-CO" sz="2400" dirty="0"/>
              <a:t>100%</a:t>
            </a:r>
            <a:br>
              <a:rPr lang="es-CO" sz="2400" dirty="0"/>
            </a:br>
            <a:r>
              <a:rPr lang="es-CO" sz="2400" dirty="0" smtClean="0"/>
              <a:t>60 ENCUESTAS </a:t>
            </a:r>
            <a:r>
              <a:rPr lang="es-CO" sz="2400" dirty="0"/>
              <a:t>APLICADAS</a:t>
            </a:r>
            <a:r>
              <a:rPr lang="es-CO" dirty="0"/>
              <a:t/>
            </a:r>
            <a:br>
              <a:rPr lang="es-CO" dirty="0"/>
            </a:br>
            <a:endParaRPr lang="es-CO" dirty="0"/>
          </a:p>
        </p:txBody>
      </p:sp>
      <p:pic>
        <p:nvPicPr>
          <p:cNvPr id="8" name="Imagen 7"/>
          <p:cNvPicPr/>
          <p:nvPr/>
        </p:nvPicPr>
        <p:blipFill>
          <a:blip r:embed="rId3"/>
          <a:srcRect/>
          <a:stretch>
            <a:fillRect/>
          </a:stretch>
        </p:blipFill>
        <p:spPr bwMode="auto">
          <a:xfrm>
            <a:off x="539552" y="4437112"/>
            <a:ext cx="8319249" cy="364017"/>
          </a:xfrm>
          <a:prstGeom prst="rect">
            <a:avLst/>
          </a:prstGeom>
          <a:noFill/>
          <a:ln w="9525">
            <a:noFill/>
            <a:miter lim="800000"/>
            <a:headEnd/>
            <a:tailEnd/>
          </a:ln>
        </p:spPr>
      </p:pic>
      <p:pic>
        <p:nvPicPr>
          <p:cNvPr id="6" name="Imagen 5"/>
          <p:cNvPicPr/>
          <p:nvPr/>
        </p:nvPicPr>
        <p:blipFill>
          <a:blip r:embed="rId4"/>
          <a:stretch>
            <a:fillRect/>
          </a:stretch>
        </p:blipFill>
        <p:spPr>
          <a:xfrm>
            <a:off x="605799" y="2780928"/>
            <a:ext cx="8142680" cy="1316575"/>
          </a:xfrm>
          <a:prstGeom prst="rect">
            <a:avLst/>
          </a:prstGeom>
        </p:spPr>
      </p:pic>
    </p:spTree>
    <p:extLst>
      <p:ext uri="{BB962C8B-B14F-4D97-AF65-F5344CB8AC3E}">
        <p14:creationId xmlns:p14="http://schemas.microsoft.com/office/powerpoint/2010/main" val="2678433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000232" y="1857364"/>
            <a:ext cx="5809849" cy="1126470"/>
          </a:xfrm>
        </p:spPr>
        <p:txBody>
          <a:bodyPr>
            <a:noAutofit/>
          </a:bodyPr>
          <a:lstStyle/>
          <a:p>
            <a:pPr algn="just"/>
            <a:r>
              <a:rPr lang="es-CO" sz="2200" dirty="0" smtClean="0"/>
              <a:t>Las siguientes gráficas muestran los resultados de las encuestas aplicadas a los usuarios sobre su satisfacción, las cuales abordaron los siguientes resultados de los Ítems de evaluación del servicio:</a:t>
            </a:r>
            <a:br>
              <a:rPr lang="es-CO" sz="2200" dirty="0" smtClean="0"/>
            </a:br>
            <a:endParaRPr lang="es-CO" sz="2200" dirty="0">
              <a:latin typeface="+mn-lt"/>
            </a:endParaRPr>
          </a:p>
        </p:txBody>
      </p:sp>
      <p:pic>
        <p:nvPicPr>
          <p:cNvPr id="5" name="Imagen 4"/>
          <p:cNvPicPr/>
          <p:nvPr/>
        </p:nvPicPr>
        <p:blipFill>
          <a:blip r:embed="rId3"/>
          <a:srcRect/>
          <a:stretch>
            <a:fillRect/>
          </a:stretch>
        </p:blipFill>
        <p:spPr bwMode="auto">
          <a:xfrm>
            <a:off x="1403648" y="3825759"/>
            <a:ext cx="6601287" cy="2030878"/>
          </a:xfrm>
          <a:prstGeom prst="rect">
            <a:avLst/>
          </a:prstGeom>
          <a:noFill/>
          <a:ln w="9525">
            <a:noFill/>
            <a:miter lim="800000"/>
            <a:headEnd/>
            <a:tailEnd/>
          </a:ln>
        </p:spPr>
      </p:pic>
    </p:spTree>
    <p:extLst>
      <p:ext uri="{BB962C8B-B14F-4D97-AF65-F5344CB8AC3E}">
        <p14:creationId xmlns:p14="http://schemas.microsoft.com/office/powerpoint/2010/main" val="402249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normAutofit fontScale="90000"/>
          </a:bodyPr>
          <a:lstStyle/>
          <a:p>
            <a:pPr lvl="0"/>
            <a:r>
              <a:rPr lang="es-CO" sz="2400" b="1" dirty="0" smtClean="0"/>
              <a:t/>
            </a:r>
            <a:br>
              <a:rPr lang="es-CO" sz="2400" b="1" dirty="0" smtClean="0"/>
            </a:br>
            <a:r>
              <a:rPr lang="es-CO" sz="2400" b="1" dirty="0"/>
              <a:t/>
            </a:r>
            <a:br>
              <a:rPr lang="es-CO" sz="2400" b="1" dirty="0"/>
            </a:br>
            <a:r>
              <a:rPr lang="es-CO" sz="2400" b="1" dirty="0" smtClean="0"/>
              <a:t>Ítem </a:t>
            </a:r>
            <a:r>
              <a:rPr lang="es-CO" sz="2400" b="1" dirty="0"/>
              <a:t>de Evolución Número 1 :</a:t>
            </a:r>
            <a:r>
              <a:rPr lang="es-CO" dirty="0"/>
              <a:t/>
            </a:r>
            <a:br>
              <a:rPr lang="es-CO" dirty="0"/>
            </a:br>
            <a:endParaRPr lang="es-CO" dirty="0"/>
          </a:p>
        </p:txBody>
      </p:sp>
      <p:sp>
        <p:nvSpPr>
          <p:cNvPr id="3" name="2 Marcador de contenido"/>
          <p:cNvSpPr>
            <a:spLocks noGrp="1"/>
          </p:cNvSpPr>
          <p:nvPr>
            <p:ph idx="1"/>
          </p:nvPr>
        </p:nvSpPr>
        <p:spPr>
          <a:xfrm>
            <a:off x="5364088" y="2276872"/>
            <a:ext cx="3322712" cy="4104456"/>
          </a:xfrm>
        </p:spPr>
        <p:txBody>
          <a:bodyPr>
            <a:normAutofit/>
          </a:bodyPr>
          <a:lstStyle/>
          <a:p>
            <a:endParaRPr lang="es-CO" sz="2900" dirty="0" smtClean="0"/>
          </a:p>
          <a:p>
            <a:endParaRPr lang="es-CO" dirty="0"/>
          </a:p>
        </p:txBody>
      </p:sp>
      <p:pic>
        <p:nvPicPr>
          <p:cNvPr id="7" name="Imagen 6"/>
          <p:cNvPicPr/>
          <p:nvPr/>
        </p:nvPicPr>
        <p:blipFill>
          <a:blip r:embed="rId3"/>
          <a:srcRect/>
          <a:stretch>
            <a:fillRect/>
          </a:stretch>
        </p:blipFill>
        <p:spPr bwMode="auto">
          <a:xfrm>
            <a:off x="899592" y="1509391"/>
            <a:ext cx="7369530" cy="508646"/>
          </a:xfrm>
          <a:prstGeom prst="rect">
            <a:avLst/>
          </a:prstGeom>
          <a:noFill/>
          <a:ln w="9525">
            <a:noFill/>
            <a:miter lim="800000"/>
            <a:headEnd/>
            <a:tailEnd/>
          </a:ln>
        </p:spPr>
      </p:pic>
      <p:graphicFrame>
        <p:nvGraphicFramePr>
          <p:cNvPr id="8" name="Gráfico 7"/>
          <p:cNvGraphicFramePr/>
          <p:nvPr>
            <p:extLst>
              <p:ext uri="{D42A27DB-BD31-4B8C-83A1-F6EECF244321}">
                <p14:modId xmlns:p14="http://schemas.microsoft.com/office/powerpoint/2010/main" val="3555460403"/>
              </p:ext>
            </p:extLst>
          </p:nvPr>
        </p:nvGraphicFramePr>
        <p:xfrm>
          <a:off x="899592" y="2733887"/>
          <a:ext cx="4832374" cy="2603797"/>
        </p:xfrm>
        <a:graphic>
          <a:graphicData uri="http://schemas.openxmlformats.org/drawingml/2006/chart">
            <c:chart xmlns:c="http://schemas.openxmlformats.org/drawingml/2006/chart" xmlns:r="http://schemas.openxmlformats.org/officeDocument/2006/relationships" r:id="rId4"/>
          </a:graphicData>
        </a:graphic>
      </p:graphicFrame>
      <p:sp>
        <p:nvSpPr>
          <p:cNvPr id="10" name="1 Título"/>
          <p:cNvSpPr txBox="1">
            <a:spLocks/>
          </p:cNvSpPr>
          <p:nvPr/>
        </p:nvSpPr>
        <p:spPr>
          <a:xfrm>
            <a:off x="5314781" y="2468727"/>
            <a:ext cx="3372019" cy="3954652"/>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Arial" panose="020B0604020202020204" pitchFamily="34" charset="0"/>
              <a:buChar char="•"/>
            </a:pPr>
            <a:r>
              <a:rPr lang="es-CO" dirty="0" smtClean="0"/>
              <a:t>EXCELENTE: 68%</a:t>
            </a:r>
          </a:p>
          <a:p>
            <a:pPr marL="571500" indent="-571500" algn="just">
              <a:buFont typeface="Arial" panose="020B0604020202020204" pitchFamily="34" charset="0"/>
              <a:buChar char="•"/>
            </a:pPr>
            <a:r>
              <a:rPr lang="es-CO" dirty="0" smtClean="0"/>
              <a:t>BUENO: 25%</a:t>
            </a:r>
          </a:p>
          <a:p>
            <a:pPr marL="571500" indent="-571500" algn="just">
              <a:buFont typeface="Arial" panose="020B0604020202020204" pitchFamily="34" charset="0"/>
              <a:buChar char="•"/>
            </a:pPr>
            <a:r>
              <a:rPr lang="es-CO" dirty="0" smtClean="0"/>
              <a:t>REGULAR: 4%</a:t>
            </a:r>
          </a:p>
          <a:p>
            <a:pPr marL="571500" indent="-571500" algn="just">
              <a:buFont typeface="Arial" panose="020B0604020202020204" pitchFamily="34" charset="0"/>
              <a:buChar char="•"/>
            </a:pPr>
            <a:r>
              <a:rPr lang="es-CO" dirty="0" smtClean="0"/>
              <a:t>DEFICIENTE: 3%</a:t>
            </a:r>
          </a:p>
          <a:p>
            <a:pPr algn="just"/>
            <a:endParaRPr lang="es-CO" dirty="0" smtClean="0"/>
          </a:p>
          <a:p>
            <a:pPr algn="just"/>
            <a:r>
              <a:rPr lang="es-CO" dirty="0" smtClean="0"/>
              <a:t>La </a:t>
            </a:r>
            <a:r>
              <a:rPr lang="es-CO" dirty="0"/>
              <a:t>gráfica indica que los encuestados saben identificar los servicios prestados por la CDMB, con un porcentaje de 93%, el cual el 68%  lo califica como Excelente y el 25% como Bueno, lo que demuestra que los usuarios tienen conocimiento sobre servicios brindados, mientras que un 7% no tiene certeza de ello, siendo el 4% Regulas y 3% Deficiente. </a:t>
            </a:r>
            <a:endParaRPr lang="es-ES" dirty="0"/>
          </a:p>
          <a:p>
            <a:endParaRPr lang="es-CO" dirty="0"/>
          </a:p>
        </p:txBody>
      </p:sp>
    </p:spTree>
    <p:extLst>
      <p:ext uri="{BB962C8B-B14F-4D97-AF65-F5344CB8AC3E}">
        <p14:creationId xmlns:p14="http://schemas.microsoft.com/office/powerpoint/2010/main" val="1588467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837</Words>
  <Application>Microsoft Office PowerPoint</Application>
  <PresentationFormat>Presentación en pantalla (4:3)</PresentationFormat>
  <Paragraphs>64</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Myriad Pro</vt:lpstr>
      <vt:lpstr>Tema de Office</vt:lpstr>
      <vt:lpstr>Presentación de PowerPoint</vt:lpstr>
      <vt:lpstr>Presentación de PowerPoint</vt:lpstr>
      <vt:lpstr>Presentación de PowerPoint</vt:lpstr>
      <vt:lpstr>Modelo Encuesta</vt:lpstr>
      <vt:lpstr>Presentación de PowerPoint</vt:lpstr>
      <vt:lpstr>TABULACIÓN</vt:lpstr>
      <vt:lpstr>   TABULACIÓN 100% 60 ENCUESTAS APLICADAS </vt:lpstr>
      <vt:lpstr>Las siguientes gráficas muestran los resultados de las encuestas aplicadas a los usuarios sobre su satisfacción, las cuales abordaron los siguientes resultados de los Ítems de evaluación del servicio: </vt:lpstr>
      <vt:lpstr>  Ítem de Evolución Número 1 : </vt:lpstr>
      <vt:lpstr> Ítem de Evolución Número 2 : </vt:lpstr>
      <vt:lpstr>  Ítem de Evolución Número 3 : </vt:lpstr>
      <vt:lpstr> Ítem de Evolución Número 4 : </vt:lpstr>
      <vt:lpstr>  Ítem de Evolución Número 5 : </vt:lpstr>
      <vt:lpstr>  PREGUNTAS ABIERTAS.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ORLANDO</dc:creator>
  <cp:lastModifiedBy>ORLANDO</cp:lastModifiedBy>
  <cp:revision>21</cp:revision>
  <dcterms:created xsi:type="dcterms:W3CDTF">2013-07-05T16:17:42Z</dcterms:created>
  <dcterms:modified xsi:type="dcterms:W3CDTF">2013-12-04T17:30:06Z</dcterms:modified>
</cp:coreProperties>
</file>