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RLANDO\Desktop\ENCUESTAS%20DICIEMBRE\TABULACI&#211;N%20ENCUESTA%20DE%20SATISFACCI&#211;N%20CLIENTES%20DICIEMB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RLANDO\Desktop\ENCUESTAS%20DICIEMBRE\TABULACI&#211;N%20ENCUESTA%20DE%20SATISFACCI&#211;N%20CLIENTES%20DICIEMB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RLANDO\Desktop\ENCUESTAS%20DICIEMBRE\TABULACI&#211;N%20ENCUESTA%20DE%20SATISFACCI&#211;N%20CLIENTES%20DICIEMB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RLANDO\Desktop\ENCUESTAS%20DICIEMBRE\TABULACI&#211;N%20ENCUESTA%20DE%20SATISFACCI&#211;N%20CLIENTES%20DICIEMBR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RLANDO\Desktop\ENCUESTAS%20DICIEMBRE\TABULACI&#211;N%20ENCUESTA%20DE%20SATISFACCI&#211;N%20CLIENTES%20DICIEMB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'[TABULACIÓN ENCUESTA DE SATISFACCIÓN CLIENTES DICIEMBRE.xlsx]Hoja1'!$B$4</c:f>
              <c:strCache>
                <c:ptCount val="1"/>
                <c:pt idx="0">
                  <c:v>1. Al momento de registrarme en la entrada, la orientación recibida fue:</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'[TABULACIÓN ENCUESTA DE SATISFACCIÓN CLIENTES DICIEMBRE.xlsx]Hoja1'!$C$2:$E$3</c:f>
              <c:strCache>
                <c:ptCount val="3"/>
                <c:pt idx="0">
                  <c:v>EXCELENTE</c:v>
                </c:pt>
                <c:pt idx="1">
                  <c:v>BUENO</c:v>
                </c:pt>
                <c:pt idx="2">
                  <c:v>REGULAR</c:v>
                </c:pt>
              </c:strCache>
            </c:strRef>
          </c:cat>
          <c:val>
            <c:numRef>
              <c:f>'[TABULACIÓN ENCUESTA DE SATISFACCIÓN CLIENTES DICIEMBRE.xlsx]Hoja1'!$C$4:$E$4</c:f>
              <c:numCache>
                <c:formatCode>0</c:formatCode>
                <c:ptCount val="3"/>
                <c:pt idx="0">
                  <c:v>24</c:v>
                </c:pt>
                <c:pt idx="1">
                  <c:v>5</c:v>
                </c:pt>
                <c:pt idx="2">
                  <c:v>1</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'[TABULACIÓN ENCUESTA DE SATISFACCIÓN CLIENTES DICIEMBRE.xlsx]Hoja1'!$B$27</c:f>
              <c:strCache>
                <c:ptCount val="1"/>
                <c:pt idx="0">
                  <c:v>2. La amabilidad y agilidad de la persona que atendió mi solicitud fue:</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'[TABULACIÓN ENCUESTA DE SATISFACCIÓN CLIENTES DICIEMBRE.xlsx]Hoja1'!$C$25:$F$26</c:f>
              <c:strCache>
                <c:ptCount val="4"/>
                <c:pt idx="0">
                  <c:v>EXCELENTE</c:v>
                </c:pt>
                <c:pt idx="1">
                  <c:v>BUENO</c:v>
                </c:pt>
                <c:pt idx="2">
                  <c:v>REGULAR</c:v>
                </c:pt>
                <c:pt idx="3">
                  <c:v>DEFICIENTE</c:v>
                </c:pt>
              </c:strCache>
            </c:strRef>
          </c:cat>
          <c:val>
            <c:numRef>
              <c:f>'[TABULACIÓN ENCUESTA DE SATISFACCIÓN CLIENTES DICIEMBRE.xlsx]Hoja1'!$C$27:$F$27</c:f>
              <c:numCache>
                <c:formatCode>0</c:formatCode>
                <c:ptCount val="4"/>
                <c:pt idx="0">
                  <c:v>25</c:v>
                </c:pt>
                <c:pt idx="1">
                  <c:v>3</c:v>
                </c:pt>
                <c:pt idx="2">
                  <c:v>1</c:v>
                </c:pt>
                <c:pt idx="3">
                  <c:v>1</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'[TABULACIÓN ENCUESTA DE SATISFACCIÓN CLIENTES DICIEMBRE.xlsx]Hoja1'!$B$50</c:f>
              <c:strCache>
                <c:ptCount val="1"/>
                <c:pt idx="0">
                  <c:v>3. La atención recibida cumplió con mis expectativas:</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'[TABULACIÓN ENCUESTA DE SATISFACCIÓN CLIENTES DICIEMBRE.xlsx]Hoja1'!$C$48:$E$49</c:f>
              <c:strCache>
                <c:ptCount val="3"/>
                <c:pt idx="0">
                  <c:v>EXCELENTE</c:v>
                </c:pt>
                <c:pt idx="1">
                  <c:v>BUENO</c:v>
                </c:pt>
                <c:pt idx="2">
                  <c:v>REGULAR</c:v>
                </c:pt>
              </c:strCache>
            </c:strRef>
          </c:cat>
          <c:val>
            <c:numRef>
              <c:f>'[TABULACIÓN ENCUESTA DE SATISFACCIÓN CLIENTES DICIEMBRE.xlsx]Hoja1'!$C$50:$E$50</c:f>
              <c:numCache>
                <c:formatCode>0</c:formatCode>
                <c:ptCount val="3"/>
                <c:pt idx="0">
                  <c:v>26</c:v>
                </c:pt>
                <c:pt idx="1">
                  <c:v>1</c:v>
                </c:pt>
                <c:pt idx="2">
                  <c:v>3</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'[TABULACIÓN ENCUESTA DE SATISFACCIÓN CLIENTES DICIEMBRE.xlsx]Hoja1'!$B$73</c:f>
              <c:strCache>
                <c:ptCount val="1"/>
                <c:pt idx="0">
                  <c:v>4. El tiempo de espera para la solución de mi inquietud fue:</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'[TABULACIÓN ENCUESTA DE SATISFACCIÓN CLIENTES DICIEMBRE.xlsx]Hoja1'!$C$71:$E$72</c:f>
              <c:strCache>
                <c:ptCount val="3"/>
                <c:pt idx="0">
                  <c:v>EXCELENTE</c:v>
                </c:pt>
                <c:pt idx="1">
                  <c:v>BUENO </c:v>
                </c:pt>
                <c:pt idx="2">
                  <c:v>REGULAR</c:v>
                </c:pt>
              </c:strCache>
            </c:strRef>
          </c:cat>
          <c:val>
            <c:numRef>
              <c:f>'[TABULACIÓN ENCUESTA DE SATISFACCIÓN CLIENTES DICIEMBRE.xlsx]Hoja1'!$C$73:$E$73</c:f>
              <c:numCache>
                <c:formatCode>0</c:formatCode>
                <c:ptCount val="3"/>
                <c:pt idx="0">
                  <c:v>26</c:v>
                </c:pt>
                <c:pt idx="1">
                  <c:v>3</c:v>
                </c:pt>
                <c:pt idx="2">
                  <c:v>1</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'[TABULACIÓN ENCUESTA DE SATISFACCIÓN CLIENTES DICIEMBRE.xlsx]Hoja1'!$B$96</c:f>
              <c:strCache>
                <c:ptCount val="1"/>
                <c:pt idx="0">
                  <c:v>5. Pudo realizar el tramite ? </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'[TABULACIÓN ENCUESTA DE SATISFACCIÓN CLIENTES DICIEMBRE.xlsx]Hoja1'!$C$95:$D$95</c:f>
              <c:strCache>
                <c:ptCount val="2"/>
                <c:pt idx="0">
                  <c:v>SI</c:v>
                </c:pt>
                <c:pt idx="1">
                  <c:v>NO</c:v>
                </c:pt>
              </c:strCache>
            </c:strRef>
          </c:cat>
          <c:val>
            <c:numRef>
              <c:f>'[TABULACIÓN ENCUESTA DE SATISFACCIÓN CLIENTES DICIEMBRE.xlsx]Hoja1'!$C$96:$D$96</c:f>
              <c:numCache>
                <c:formatCode>General</c:formatCode>
                <c:ptCount val="2"/>
                <c:pt idx="0">
                  <c:v>28</c:v>
                </c:pt>
                <c:pt idx="1">
                  <c:v>2</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34996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398045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298820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409270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284712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178310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137991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338015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199834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335820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92656D-FAB8-4262-A131-358214CF417E}" type="datetimeFigureOut">
              <a:rPr lang="es-CO" smtClean="0"/>
              <a:t>18/12/2013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C1C05E1-5430-4C0F-BAD9-8B9E4ECF6048}" type="slidenum">
              <a:rPr lang="es-CO" smtClean="0"/>
              <a:t>‹Nº›</a:t>
            </a:fld>
            <a:endParaRPr lang="es-CO"/>
          </a:p>
        </p:txBody>
      </p:sp>
    </p:spTree>
    <p:extLst>
      <p:ext uri="{BB962C8B-B14F-4D97-AF65-F5344CB8AC3E}">
        <p14:creationId xmlns:p14="http://schemas.microsoft.com/office/powerpoint/2010/main" val="340238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656D-FAB8-4262-A131-358214CF417E}" type="datetimeFigureOut">
              <a:rPr lang="es-CO" smtClean="0"/>
              <a:t>18/12/2013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C05E1-5430-4C0F-BAD9-8B9E4ECF6048}" type="slidenum">
              <a:rPr lang="es-CO" smtClean="0"/>
              <a:t>‹Nº›</a:t>
            </a:fld>
            <a:endParaRPr lang="es-CO"/>
          </a:p>
        </p:txBody>
      </p:sp>
    </p:spTree>
    <p:extLst>
      <p:ext uri="{BB962C8B-B14F-4D97-AF65-F5344CB8AC3E}">
        <p14:creationId xmlns:p14="http://schemas.microsoft.com/office/powerpoint/2010/main" val="3911536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UAL CDMB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36" y="1987740"/>
            <a:ext cx="83439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067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sz="2400" b="1" dirty="0" smtClean="0"/>
              <a:t/>
            </a:r>
            <a:br>
              <a:rPr lang="es-CO" sz="2400" b="1" dirty="0" smtClean="0"/>
            </a:br>
            <a:r>
              <a:rPr lang="es-CO" sz="2400" b="1" dirty="0"/>
              <a:t/>
            </a:r>
            <a:br>
              <a:rPr lang="es-CO" sz="2400" b="1" dirty="0"/>
            </a:br>
            <a:r>
              <a:rPr lang="es-CO" sz="2400" b="1" dirty="0" smtClean="0"/>
              <a:t>Ítem </a:t>
            </a:r>
            <a:r>
              <a:rPr lang="es-CO" sz="2400" b="1" dirty="0"/>
              <a:t>de </a:t>
            </a:r>
            <a:r>
              <a:rPr lang="es-CO" sz="2400" b="1" dirty="0" smtClean="0"/>
              <a:t>Evaluación </a:t>
            </a:r>
            <a:r>
              <a:rPr lang="es-CO" sz="2400" b="1" dirty="0"/>
              <a:t>Número 1 :</a:t>
            </a:r>
            <a:r>
              <a:rPr lang="es-CO" dirty="0"/>
              <a:t/>
            </a:r>
            <a:br>
              <a:rPr lang="es-CO" dirty="0"/>
            </a:br>
            <a:endParaRPr lang="es-CO" dirty="0"/>
          </a:p>
        </p:txBody>
      </p:sp>
      <p:sp>
        <p:nvSpPr>
          <p:cNvPr id="3" name="2 Marcador de contenido"/>
          <p:cNvSpPr>
            <a:spLocks noGrp="1"/>
          </p:cNvSpPr>
          <p:nvPr>
            <p:ph idx="1"/>
          </p:nvPr>
        </p:nvSpPr>
        <p:spPr>
          <a:xfrm>
            <a:off x="5724128" y="2276872"/>
            <a:ext cx="2962672" cy="3849291"/>
          </a:xfrm>
        </p:spPr>
        <p:txBody>
          <a:bodyPr>
            <a:normAutofit fontScale="47500" lnSpcReduction="20000"/>
          </a:bodyPr>
          <a:lstStyle/>
          <a:p>
            <a:r>
              <a:rPr lang="es-CO" dirty="0" smtClean="0"/>
              <a:t>Excelente: 80%</a:t>
            </a:r>
          </a:p>
          <a:p>
            <a:r>
              <a:rPr lang="es-CO" dirty="0" smtClean="0"/>
              <a:t>Bueno: 17%</a:t>
            </a:r>
          </a:p>
          <a:p>
            <a:r>
              <a:rPr lang="es-CO" dirty="0" smtClean="0"/>
              <a:t>Regular: 3%</a:t>
            </a:r>
          </a:p>
          <a:p>
            <a:endParaRPr lang="es-CO" dirty="0" smtClean="0"/>
          </a:p>
          <a:p>
            <a:pPr algn="just"/>
            <a:r>
              <a:rPr lang="es-CO" dirty="0" smtClean="0"/>
              <a:t>De </a:t>
            </a:r>
            <a:r>
              <a:rPr lang="es-CO" dirty="0"/>
              <a:t>acuerdo a la gráfica se puede observar que las personas se encuentran a gusto con la orientación que se les brinda al momento de registrase, dado que el 80% de los encuestados </a:t>
            </a:r>
            <a:r>
              <a:rPr lang="es-CO" dirty="0" smtClean="0"/>
              <a:t>calificó </a:t>
            </a:r>
            <a:r>
              <a:rPr lang="es-CO" dirty="0"/>
              <a:t>dicho ítem como Excelente y 17% como Bueno, lo que indica que el 97% de los encuestados se encontraron satisfechos y tan solo el 3% no se encontró muy conforme siendo evaluada un 3% Regular.</a:t>
            </a:r>
            <a:endParaRPr lang="es-ES" dirty="0"/>
          </a:p>
          <a:p>
            <a:endParaRPr lang="es-CO" dirty="0"/>
          </a:p>
        </p:txBody>
      </p:sp>
      <p:pic>
        <p:nvPicPr>
          <p:cNvPr id="9" name="Imagen 8"/>
          <p:cNvPicPr/>
          <p:nvPr/>
        </p:nvPicPr>
        <p:blipFill>
          <a:blip r:embed="rId3"/>
          <a:srcRect/>
          <a:stretch>
            <a:fillRect/>
          </a:stretch>
        </p:blipFill>
        <p:spPr bwMode="auto">
          <a:xfrm>
            <a:off x="1547663" y="1268760"/>
            <a:ext cx="7032803" cy="494954"/>
          </a:xfrm>
          <a:prstGeom prst="rect">
            <a:avLst/>
          </a:prstGeom>
          <a:noFill/>
          <a:ln w="9525">
            <a:noFill/>
            <a:miter lim="800000"/>
            <a:headEnd/>
            <a:tailEnd/>
          </a:ln>
        </p:spPr>
      </p:pic>
      <p:graphicFrame>
        <p:nvGraphicFramePr>
          <p:cNvPr id="11" name="1 Gráfico"/>
          <p:cNvGraphicFramePr>
            <a:graphicFrameLocks/>
          </p:cNvGraphicFramePr>
          <p:nvPr>
            <p:extLst>
              <p:ext uri="{D42A27DB-BD31-4B8C-83A1-F6EECF244321}">
                <p14:modId xmlns:p14="http://schemas.microsoft.com/office/powerpoint/2010/main" val="906972319"/>
              </p:ext>
            </p:extLst>
          </p:nvPr>
        </p:nvGraphicFramePr>
        <p:xfrm>
          <a:off x="827584" y="2636912"/>
          <a:ext cx="5001315" cy="2887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846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pPr lvl="0"/>
            <a:r>
              <a:rPr lang="es-CO" sz="2200" b="1" dirty="0" smtClean="0"/>
              <a:t/>
            </a:r>
            <a:br>
              <a:rPr lang="es-CO" sz="2200" b="1" dirty="0" smtClean="0"/>
            </a:br>
            <a:r>
              <a:rPr lang="es-CO" sz="2200" b="1" dirty="0" smtClean="0"/>
              <a:t>Ítem </a:t>
            </a:r>
            <a:r>
              <a:rPr lang="es-CO" sz="2200" b="1" dirty="0"/>
              <a:t>de </a:t>
            </a:r>
            <a:r>
              <a:rPr lang="es-CO" sz="2200" b="1" dirty="0" smtClean="0"/>
              <a:t>Evaluación </a:t>
            </a:r>
            <a:r>
              <a:rPr lang="es-CO" sz="2200" b="1" dirty="0"/>
              <a:t>Número 2 :</a:t>
            </a:r>
            <a:r>
              <a:rPr lang="es-CO" sz="2200" dirty="0"/>
              <a:t/>
            </a:r>
            <a:br>
              <a:rPr lang="es-CO" sz="2200" dirty="0"/>
            </a:br>
            <a:endParaRPr lang="es-CO" sz="2200" dirty="0"/>
          </a:p>
        </p:txBody>
      </p:sp>
      <p:sp>
        <p:nvSpPr>
          <p:cNvPr id="3" name="2 Marcador de contenido"/>
          <p:cNvSpPr>
            <a:spLocks noGrp="1"/>
          </p:cNvSpPr>
          <p:nvPr>
            <p:ph idx="1"/>
          </p:nvPr>
        </p:nvSpPr>
        <p:spPr>
          <a:xfrm>
            <a:off x="5364088" y="2276872"/>
            <a:ext cx="3322712" cy="3849291"/>
          </a:xfrm>
        </p:spPr>
        <p:txBody>
          <a:bodyPr>
            <a:normAutofit fontScale="47500" lnSpcReduction="20000"/>
          </a:bodyPr>
          <a:lstStyle/>
          <a:p>
            <a:pPr algn="just"/>
            <a:r>
              <a:rPr lang="es-CO" dirty="0" smtClean="0"/>
              <a:t>Excelente: 83%</a:t>
            </a:r>
          </a:p>
          <a:p>
            <a:pPr algn="just"/>
            <a:r>
              <a:rPr lang="es-CO" dirty="0" smtClean="0"/>
              <a:t>Bueno: 10%</a:t>
            </a:r>
          </a:p>
          <a:p>
            <a:pPr algn="just"/>
            <a:r>
              <a:rPr lang="es-CO" dirty="0" smtClean="0"/>
              <a:t>Regular: 4%</a:t>
            </a:r>
          </a:p>
          <a:p>
            <a:pPr algn="just"/>
            <a:r>
              <a:rPr lang="es-CO" dirty="0" smtClean="0"/>
              <a:t>Deficiente: 3%</a:t>
            </a:r>
          </a:p>
          <a:p>
            <a:pPr algn="just"/>
            <a:endParaRPr lang="es-CO" dirty="0" smtClean="0"/>
          </a:p>
          <a:p>
            <a:pPr algn="just"/>
            <a:r>
              <a:rPr lang="es-CO" dirty="0" smtClean="0"/>
              <a:t>Este </a:t>
            </a:r>
            <a:r>
              <a:rPr lang="es-CO" dirty="0"/>
              <a:t>ítem fue evaluado por los encuestados con un porcentaje de 93% de satisfacción, siendo 83% Excelente, y 10% Bueno, lo que indica el alto número de usuarios que se encontraron a gusto con la amabilidad y agilidad de la persona que atendieron las  solicitudes a los usuarios, mientras que un 7% no se encontró conforme siendo evaluado un 4% Regular y un 3% Deficiente.</a:t>
            </a:r>
            <a:endParaRPr lang="es-ES" dirty="0"/>
          </a:p>
          <a:p>
            <a:endParaRPr lang="es-CO" dirty="0"/>
          </a:p>
        </p:txBody>
      </p:sp>
      <p:pic>
        <p:nvPicPr>
          <p:cNvPr id="9" name="Imagen 8"/>
          <p:cNvPicPr/>
          <p:nvPr/>
        </p:nvPicPr>
        <p:blipFill>
          <a:blip r:embed="rId3"/>
          <a:srcRect/>
          <a:stretch>
            <a:fillRect/>
          </a:stretch>
        </p:blipFill>
        <p:spPr bwMode="auto">
          <a:xfrm>
            <a:off x="1547663" y="1417638"/>
            <a:ext cx="7132707" cy="452755"/>
          </a:xfrm>
          <a:prstGeom prst="rect">
            <a:avLst/>
          </a:prstGeom>
          <a:noFill/>
          <a:ln w="9525">
            <a:noFill/>
            <a:miter lim="800000"/>
            <a:headEnd/>
            <a:tailEnd/>
          </a:ln>
        </p:spPr>
      </p:pic>
      <p:graphicFrame>
        <p:nvGraphicFramePr>
          <p:cNvPr id="10" name="2 Gráfico"/>
          <p:cNvGraphicFramePr>
            <a:graphicFrameLocks/>
          </p:cNvGraphicFramePr>
          <p:nvPr>
            <p:extLst>
              <p:ext uri="{D42A27DB-BD31-4B8C-83A1-F6EECF244321}">
                <p14:modId xmlns:p14="http://schemas.microsoft.com/office/powerpoint/2010/main" val="3887322663"/>
              </p:ext>
            </p:extLst>
          </p:nvPr>
        </p:nvGraphicFramePr>
        <p:xfrm>
          <a:off x="1043608" y="2729627"/>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8087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sz="2400" b="1" dirty="0" smtClean="0"/>
              <a:t/>
            </a:r>
            <a:br>
              <a:rPr lang="es-CO" sz="2400" b="1" dirty="0" smtClean="0"/>
            </a:br>
            <a:r>
              <a:rPr lang="es-CO" sz="2400" b="1" dirty="0"/>
              <a:t/>
            </a:r>
            <a:br>
              <a:rPr lang="es-CO" sz="2400" b="1" dirty="0"/>
            </a:br>
            <a:r>
              <a:rPr lang="es-CO" sz="2400" b="1" dirty="0" smtClean="0"/>
              <a:t>Ítem </a:t>
            </a:r>
            <a:r>
              <a:rPr lang="es-CO" sz="2400" b="1" dirty="0"/>
              <a:t>de </a:t>
            </a:r>
            <a:r>
              <a:rPr lang="es-CO" sz="2400" b="1" dirty="0" smtClean="0"/>
              <a:t>Evaluación </a:t>
            </a:r>
            <a:r>
              <a:rPr lang="es-CO" sz="2400" b="1" dirty="0"/>
              <a:t>Número 3 :</a:t>
            </a:r>
            <a:r>
              <a:rPr lang="es-CO" dirty="0"/>
              <a:t/>
            </a:r>
            <a:br>
              <a:rPr lang="es-CO" dirty="0"/>
            </a:br>
            <a:endParaRPr lang="es-CO" dirty="0"/>
          </a:p>
        </p:txBody>
      </p:sp>
      <p:sp>
        <p:nvSpPr>
          <p:cNvPr id="3" name="2 Marcador de contenido"/>
          <p:cNvSpPr>
            <a:spLocks noGrp="1"/>
          </p:cNvSpPr>
          <p:nvPr>
            <p:ph idx="1"/>
          </p:nvPr>
        </p:nvSpPr>
        <p:spPr>
          <a:xfrm>
            <a:off x="5427408" y="2276872"/>
            <a:ext cx="3259392" cy="4248472"/>
          </a:xfrm>
        </p:spPr>
        <p:txBody>
          <a:bodyPr>
            <a:normAutofit fontScale="47500" lnSpcReduction="20000"/>
          </a:bodyPr>
          <a:lstStyle/>
          <a:p>
            <a:pPr algn="just"/>
            <a:endParaRPr lang="es-CO" dirty="0" smtClean="0"/>
          </a:p>
          <a:p>
            <a:pPr algn="just"/>
            <a:r>
              <a:rPr lang="es-CO" dirty="0" smtClean="0"/>
              <a:t>Excelente: 87%</a:t>
            </a:r>
          </a:p>
          <a:p>
            <a:pPr algn="just"/>
            <a:r>
              <a:rPr lang="es-CO" dirty="0" smtClean="0"/>
              <a:t>Bueno: 3%</a:t>
            </a:r>
          </a:p>
          <a:p>
            <a:pPr algn="just"/>
            <a:r>
              <a:rPr lang="es-CO" dirty="0" smtClean="0"/>
              <a:t>Regular: </a:t>
            </a:r>
            <a:r>
              <a:rPr lang="es-CO" dirty="0" smtClean="0"/>
              <a:t>10%</a:t>
            </a:r>
          </a:p>
          <a:p>
            <a:pPr algn="just"/>
            <a:endParaRPr lang="es-CO" dirty="0" smtClean="0"/>
          </a:p>
          <a:p>
            <a:pPr algn="just"/>
            <a:r>
              <a:rPr lang="es-CO" dirty="0" smtClean="0"/>
              <a:t>El </a:t>
            </a:r>
            <a:r>
              <a:rPr lang="es-CO" dirty="0"/>
              <a:t>90% de los encuestados se encontró conforme con la atención que se les fue brindada, dado que calificaron el 87% como Excelente y 3% Bueno, dando como resultados usuarios satisfechos lo que permite cumplir las expectativas de dicho ítem, de igual manera un 10% lo evaluó como Regular  por lo que se recomienda mantener las políticas de atención que la CDMB sugiere.</a:t>
            </a:r>
            <a:endParaRPr lang="es-ES" dirty="0"/>
          </a:p>
          <a:p>
            <a:endParaRPr lang="es-CO" dirty="0"/>
          </a:p>
        </p:txBody>
      </p:sp>
      <p:pic>
        <p:nvPicPr>
          <p:cNvPr id="9" name="Imagen 8"/>
          <p:cNvPicPr/>
          <p:nvPr/>
        </p:nvPicPr>
        <p:blipFill>
          <a:blip r:embed="rId3"/>
          <a:srcRect/>
          <a:stretch>
            <a:fillRect/>
          </a:stretch>
        </p:blipFill>
        <p:spPr bwMode="auto">
          <a:xfrm>
            <a:off x="1461873" y="1381362"/>
            <a:ext cx="7224928" cy="508475"/>
          </a:xfrm>
          <a:prstGeom prst="rect">
            <a:avLst/>
          </a:prstGeom>
          <a:noFill/>
          <a:ln w="9525">
            <a:noFill/>
            <a:miter lim="800000"/>
            <a:headEnd/>
            <a:tailEnd/>
          </a:ln>
        </p:spPr>
      </p:pic>
      <p:graphicFrame>
        <p:nvGraphicFramePr>
          <p:cNvPr id="10" name="3 Gráfico"/>
          <p:cNvGraphicFramePr>
            <a:graphicFrameLocks/>
          </p:cNvGraphicFramePr>
          <p:nvPr>
            <p:extLst>
              <p:ext uri="{D42A27DB-BD31-4B8C-83A1-F6EECF244321}">
                <p14:modId xmlns:p14="http://schemas.microsoft.com/office/powerpoint/2010/main" val="4224538567"/>
              </p:ext>
            </p:extLst>
          </p:nvPr>
        </p:nvGraphicFramePr>
        <p:xfrm>
          <a:off x="899592" y="2552336"/>
          <a:ext cx="511256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4504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b="1" dirty="0" smtClean="0"/>
              <a:t/>
            </a:r>
            <a:br>
              <a:rPr lang="es-CO" b="1" dirty="0" smtClean="0"/>
            </a:br>
            <a:r>
              <a:rPr lang="es-CO" sz="2400" b="1" dirty="0" smtClean="0"/>
              <a:t>Ítem </a:t>
            </a:r>
            <a:r>
              <a:rPr lang="es-CO" sz="2400" b="1" dirty="0"/>
              <a:t>de </a:t>
            </a:r>
            <a:r>
              <a:rPr lang="es-CO" sz="2400" b="1" dirty="0" smtClean="0"/>
              <a:t>Evaluación </a:t>
            </a:r>
            <a:r>
              <a:rPr lang="es-CO" sz="2400" b="1" dirty="0"/>
              <a:t>Número 4 :</a:t>
            </a:r>
            <a:r>
              <a:rPr lang="es-CO" dirty="0"/>
              <a:t/>
            </a:r>
            <a:br>
              <a:rPr lang="es-CO" dirty="0"/>
            </a:br>
            <a:endParaRPr lang="es-CO" dirty="0"/>
          </a:p>
        </p:txBody>
      </p:sp>
      <p:sp>
        <p:nvSpPr>
          <p:cNvPr id="3" name="2 Marcador de contenido"/>
          <p:cNvSpPr>
            <a:spLocks noGrp="1"/>
          </p:cNvSpPr>
          <p:nvPr>
            <p:ph idx="1"/>
          </p:nvPr>
        </p:nvSpPr>
        <p:spPr>
          <a:xfrm>
            <a:off x="5436096" y="2132856"/>
            <a:ext cx="3250704" cy="4392488"/>
          </a:xfrm>
        </p:spPr>
        <p:txBody>
          <a:bodyPr>
            <a:normAutofit fontScale="47500" lnSpcReduction="20000"/>
          </a:bodyPr>
          <a:lstStyle/>
          <a:p>
            <a:pPr algn="just"/>
            <a:r>
              <a:rPr lang="es-CO" dirty="0" smtClean="0"/>
              <a:t>Excelente: 87%</a:t>
            </a:r>
          </a:p>
          <a:p>
            <a:pPr algn="just"/>
            <a:r>
              <a:rPr lang="es-CO" dirty="0" smtClean="0"/>
              <a:t>Bueno: 10%</a:t>
            </a:r>
          </a:p>
          <a:p>
            <a:pPr algn="just"/>
            <a:r>
              <a:rPr lang="es-CO" dirty="0" smtClean="0"/>
              <a:t>Bueno: 3%</a:t>
            </a:r>
          </a:p>
          <a:p>
            <a:pPr algn="just"/>
            <a:endParaRPr lang="es-CO" dirty="0" smtClean="0"/>
          </a:p>
          <a:p>
            <a:pPr algn="just"/>
            <a:r>
              <a:rPr lang="es-CO" dirty="0" smtClean="0"/>
              <a:t>Los </a:t>
            </a:r>
            <a:r>
              <a:rPr lang="es-CO" dirty="0"/>
              <a:t>tiempos de espera para solucionar las inquietudes de los usuarios, como muestra la gráfica son muy confortantes dado que el 97% de los encuestados se encontraron sumamente satisfechos, ya que fue  calificado con 87% Excelente y 10% Bueno, demostrando que los tiempos se están ejecutando en los momentos establecidos y los usuarios los están percibiendo de la misma manera, mientras que el 3% lo califico como Regular.</a:t>
            </a:r>
            <a:endParaRPr lang="es-ES" dirty="0"/>
          </a:p>
          <a:p>
            <a:endParaRPr lang="es-CO" dirty="0"/>
          </a:p>
        </p:txBody>
      </p:sp>
      <p:pic>
        <p:nvPicPr>
          <p:cNvPr id="9" name="Imagen 8"/>
          <p:cNvPicPr/>
          <p:nvPr/>
        </p:nvPicPr>
        <p:blipFill>
          <a:blip r:embed="rId3"/>
          <a:srcRect/>
          <a:stretch>
            <a:fillRect/>
          </a:stretch>
        </p:blipFill>
        <p:spPr bwMode="auto">
          <a:xfrm>
            <a:off x="1835695" y="1407596"/>
            <a:ext cx="6851105" cy="482166"/>
          </a:xfrm>
          <a:prstGeom prst="rect">
            <a:avLst/>
          </a:prstGeom>
          <a:noFill/>
          <a:ln w="9525">
            <a:noFill/>
            <a:miter lim="800000"/>
            <a:headEnd/>
            <a:tailEnd/>
          </a:ln>
        </p:spPr>
      </p:pic>
      <p:graphicFrame>
        <p:nvGraphicFramePr>
          <p:cNvPr id="10" name="4 Gráfico"/>
          <p:cNvGraphicFramePr>
            <a:graphicFrameLocks/>
          </p:cNvGraphicFramePr>
          <p:nvPr>
            <p:extLst>
              <p:ext uri="{D42A27DB-BD31-4B8C-83A1-F6EECF244321}">
                <p14:modId xmlns:p14="http://schemas.microsoft.com/office/powerpoint/2010/main" val="1255016524"/>
              </p:ext>
            </p:extLst>
          </p:nvPr>
        </p:nvGraphicFramePr>
        <p:xfrm>
          <a:off x="1043608" y="2708920"/>
          <a:ext cx="5040560"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350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sz="2200" b="1" dirty="0" smtClean="0"/>
              <a:t/>
            </a:r>
            <a:br>
              <a:rPr lang="es-CO" sz="2200" b="1" dirty="0" smtClean="0"/>
            </a:br>
            <a:r>
              <a:rPr lang="es-CO" sz="2200" b="1" dirty="0"/>
              <a:t/>
            </a:r>
            <a:br>
              <a:rPr lang="es-CO" sz="2200" b="1" dirty="0"/>
            </a:br>
            <a:r>
              <a:rPr lang="es-CO" sz="2400" b="1" dirty="0"/>
              <a:t>Í</a:t>
            </a:r>
            <a:r>
              <a:rPr lang="es-CO" sz="2400" b="1" dirty="0" smtClean="0"/>
              <a:t>tem </a:t>
            </a:r>
            <a:r>
              <a:rPr lang="es-CO" sz="2400" b="1" dirty="0"/>
              <a:t>de </a:t>
            </a:r>
            <a:r>
              <a:rPr lang="es-CO" sz="2400" b="1" dirty="0" smtClean="0"/>
              <a:t>Evaluación </a:t>
            </a:r>
            <a:r>
              <a:rPr lang="es-CO" sz="2400" b="1" dirty="0"/>
              <a:t>Número 5 :</a:t>
            </a:r>
            <a:r>
              <a:rPr lang="es-CO" dirty="0"/>
              <a:t/>
            </a:r>
            <a:br>
              <a:rPr lang="es-CO" dirty="0"/>
            </a:br>
            <a:endParaRPr lang="es-CO" dirty="0"/>
          </a:p>
        </p:txBody>
      </p:sp>
      <p:sp>
        <p:nvSpPr>
          <p:cNvPr id="3" name="2 Marcador de contenido"/>
          <p:cNvSpPr>
            <a:spLocks noGrp="1"/>
          </p:cNvSpPr>
          <p:nvPr>
            <p:ph idx="1"/>
          </p:nvPr>
        </p:nvSpPr>
        <p:spPr>
          <a:xfrm>
            <a:off x="5364088" y="2060848"/>
            <a:ext cx="3322712" cy="4392488"/>
          </a:xfrm>
        </p:spPr>
        <p:txBody>
          <a:bodyPr>
            <a:normAutofit fontScale="47500" lnSpcReduction="20000"/>
          </a:bodyPr>
          <a:lstStyle/>
          <a:p>
            <a:pPr algn="just"/>
            <a:r>
              <a:rPr lang="es-CO" dirty="0" smtClean="0"/>
              <a:t>Si: 93%</a:t>
            </a:r>
          </a:p>
          <a:p>
            <a:pPr algn="just"/>
            <a:r>
              <a:rPr lang="es-CO" dirty="0" smtClean="0"/>
              <a:t>No: 7%</a:t>
            </a:r>
          </a:p>
          <a:p>
            <a:pPr algn="just"/>
            <a:endParaRPr lang="es-CO" dirty="0" smtClean="0"/>
          </a:p>
          <a:p>
            <a:pPr algn="just"/>
            <a:r>
              <a:rPr lang="es-CO" dirty="0" smtClean="0"/>
              <a:t>De </a:t>
            </a:r>
            <a:r>
              <a:rPr lang="es-CO" dirty="0"/>
              <a:t>acuerdo a la gráfica se puede observar que tan solo el 7% de las personas encuestadas no pudieron realizar el trámite, mientras que el 93% lo logran sin ningún tipo de inconveniente, de igual manera una de las personas explica por qué no lo puedo realizar:</a:t>
            </a:r>
            <a:endParaRPr lang="es-ES" dirty="0"/>
          </a:p>
          <a:p>
            <a:pPr marL="0" indent="0" algn="just">
              <a:buNone/>
            </a:pPr>
            <a:endParaRPr lang="es-ES" dirty="0"/>
          </a:p>
          <a:p>
            <a:pPr lvl="0" algn="just"/>
            <a:r>
              <a:rPr lang="es-CO" dirty="0"/>
              <a:t>Este usuario no pudo realizar el trámite dado que no tuvo claridad en las respuestas que se le fue dada.</a:t>
            </a:r>
            <a:endParaRPr lang="es-ES" dirty="0"/>
          </a:p>
          <a:p>
            <a:endParaRPr lang="es-CO" dirty="0"/>
          </a:p>
        </p:txBody>
      </p:sp>
      <p:pic>
        <p:nvPicPr>
          <p:cNvPr id="9" name="Imagen 8"/>
          <p:cNvPicPr/>
          <p:nvPr/>
        </p:nvPicPr>
        <p:blipFill>
          <a:blip r:embed="rId3"/>
          <a:srcRect/>
          <a:stretch>
            <a:fillRect/>
          </a:stretch>
        </p:blipFill>
        <p:spPr bwMode="auto">
          <a:xfrm>
            <a:off x="1835696" y="1340768"/>
            <a:ext cx="6609846" cy="351508"/>
          </a:xfrm>
          <a:prstGeom prst="rect">
            <a:avLst/>
          </a:prstGeom>
          <a:noFill/>
          <a:ln w="9525">
            <a:noFill/>
            <a:miter lim="800000"/>
            <a:headEnd/>
            <a:tailEnd/>
          </a:ln>
        </p:spPr>
      </p:pic>
      <p:graphicFrame>
        <p:nvGraphicFramePr>
          <p:cNvPr id="10" name="6 Gráfico"/>
          <p:cNvGraphicFramePr>
            <a:graphicFrameLocks/>
          </p:cNvGraphicFramePr>
          <p:nvPr>
            <p:extLst>
              <p:ext uri="{D42A27DB-BD31-4B8C-83A1-F6EECF244321}">
                <p14:modId xmlns:p14="http://schemas.microsoft.com/office/powerpoint/2010/main" val="3556499983"/>
              </p:ext>
            </p:extLst>
          </p:nvPr>
        </p:nvGraphicFramePr>
        <p:xfrm>
          <a:off x="683568" y="2499917"/>
          <a:ext cx="5616624" cy="3229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907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endParaRPr lang="es-CO" dirty="0" smtClean="0">
              <a:solidFill>
                <a:schemeClr val="bg1"/>
              </a:solidFill>
            </a:endParaRPr>
          </a:p>
          <a:p>
            <a:pPr marL="0" indent="0">
              <a:buNone/>
            </a:pPr>
            <a:endParaRPr lang="es-CO" dirty="0" smtClean="0">
              <a:solidFill>
                <a:schemeClr val="bg1"/>
              </a:solidFill>
            </a:endParaRPr>
          </a:p>
          <a:p>
            <a:pPr algn="ctr"/>
            <a:r>
              <a:rPr lang="es-CO" dirty="0" smtClean="0">
                <a:solidFill>
                  <a:schemeClr val="bg1"/>
                </a:solidFill>
              </a:rPr>
              <a:t>CONCLUSIÓN</a:t>
            </a:r>
            <a:endParaRPr lang="es-CO" dirty="0"/>
          </a:p>
        </p:txBody>
      </p:sp>
    </p:spTree>
    <p:extLst>
      <p:ext uri="{BB962C8B-B14F-4D97-AF65-F5344CB8AC3E}">
        <p14:creationId xmlns:p14="http://schemas.microsoft.com/office/powerpoint/2010/main" val="328726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2051720" y="1163241"/>
            <a:ext cx="6491064" cy="4602956"/>
          </a:xfrm>
        </p:spPr>
        <p:txBody>
          <a:bodyPr>
            <a:normAutofit fontScale="47500" lnSpcReduction="20000"/>
          </a:bodyPr>
          <a:lstStyle/>
          <a:p>
            <a:pPr algn="just"/>
            <a:r>
              <a:rPr lang="es-CO" dirty="0"/>
              <a:t>En el mes de Diciembre las visitas de los usuarios a las instalaciones de la CDMB disminuyeron debido </a:t>
            </a:r>
            <a:r>
              <a:rPr lang="es-CO" dirty="0" smtClean="0"/>
              <a:t>a </a:t>
            </a:r>
            <a:r>
              <a:rPr lang="es-CO" smtClean="0"/>
              <a:t>la época </a:t>
            </a:r>
            <a:r>
              <a:rPr lang="es-CO" dirty="0"/>
              <a:t>Navideña, la cual los resultados se ven en la cantidad de encuestas que se logran aplicar este mes, cabe resaltar que a pesar de ello los resultados de las encuestas son muy satisfactorios dado que en todos </a:t>
            </a:r>
            <a:r>
              <a:rPr lang="es-CO"/>
              <a:t>los </a:t>
            </a:r>
            <a:r>
              <a:rPr lang="es-CO" smtClean="0"/>
              <a:t>ítems </a:t>
            </a:r>
            <a:r>
              <a:rPr lang="es-CO" dirty="0"/>
              <a:t>el nivel de satisfacción fue por encima de 90% lo que demuestra el excelente servicio que tiene la Entidad con el público y el compromiso que tiene por brindar cada día más un mejor servicio</a:t>
            </a:r>
            <a:r>
              <a:rPr lang="es-CO" dirty="0" smtClean="0"/>
              <a:t>.</a:t>
            </a:r>
          </a:p>
          <a:p>
            <a:pPr marL="0" indent="0" algn="just">
              <a:buNone/>
            </a:pPr>
            <a:r>
              <a:rPr lang="es-CO" dirty="0" smtClean="0"/>
              <a:t> </a:t>
            </a:r>
            <a:endParaRPr lang="es-ES" dirty="0"/>
          </a:p>
          <a:p>
            <a:pPr algn="just"/>
            <a:r>
              <a:rPr lang="es-CO" dirty="0"/>
              <a:t>Es importante aclarar que la libertad de expresión y los diferentes puntos de vista de todos los seres humanos, nunca todas las personas están de acuerdo o conforme en algo, por lo tanto es imposible llegar al 100% de satisfacción, pero si es de total importancia seguir manteniendo y tratar de aumentar el nivel de satisfacción que tienen los usuarios con la CDMB</a:t>
            </a:r>
            <a:r>
              <a:rPr lang="es-CO" dirty="0" smtClean="0"/>
              <a:t>.</a:t>
            </a:r>
          </a:p>
          <a:p>
            <a:pPr marL="0" indent="0" algn="just">
              <a:buNone/>
            </a:pPr>
            <a:endParaRPr lang="es-ES" dirty="0"/>
          </a:p>
          <a:p>
            <a:pPr algn="just"/>
            <a:r>
              <a:rPr lang="es-CO" dirty="0"/>
              <a:t>Así mismo se sugiere a los funcionarios que están en contacto permanente con el público ser pacientes con los ciudadanos que quizás no manejan la misma terminología y así mismo hacer todo lo posible por dar respuestas claras de manera amable y respetuosa logrando resolver las dudas y inquietudes que los usuarios presenten. </a:t>
            </a:r>
            <a:endParaRPr lang="es-ES" dirty="0"/>
          </a:p>
          <a:p>
            <a:endParaRPr lang="es-CO" dirty="0"/>
          </a:p>
        </p:txBody>
      </p:sp>
    </p:spTree>
    <p:extLst>
      <p:ext uri="{BB962C8B-B14F-4D97-AF65-F5344CB8AC3E}">
        <p14:creationId xmlns:p14="http://schemas.microsoft.com/office/powerpoint/2010/main" val="95546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pPr algn="ctr">
              <a:spcBef>
                <a:spcPct val="50000"/>
              </a:spcBef>
            </a:pPr>
            <a:r>
              <a:rPr lang="es-ES_tradnl" dirty="0" smtClean="0">
                <a:solidFill>
                  <a:schemeClr val="bg1"/>
                </a:solidFill>
                <a:latin typeface="Myriad Pro" pitchFamily="84" charset="0"/>
              </a:rPr>
              <a:t>RESULTADOS</a:t>
            </a:r>
          </a:p>
          <a:p>
            <a:pPr algn="ctr">
              <a:spcBef>
                <a:spcPct val="50000"/>
              </a:spcBef>
            </a:pPr>
            <a:r>
              <a:rPr lang="es-ES_tradnl" dirty="0" smtClean="0">
                <a:solidFill>
                  <a:schemeClr val="bg1"/>
                </a:solidFill>
                <a:latin typeface="Myriad Pro" pitchFamily="84" charset="0"/>
              </a:rPr>
              <a:t>ENCUESTAS  SATISFACCIÓN DE CLIENTES </a:t>
            </a:r>
          </a:p>
          <a:p>
            <a:pPr algn="ctr">
              <a:spcBef>
                <a:spcPct val="50000"/>
              </a:spcBef>
            </a:pPr>
            <a:r>
              <a:rPr lang="es-ES_tradnl" dirty="0" smtClean="0">
                <a:solidFill>
                  <a:schemeClr val="bg1"/>
                </a:solidFill>
                <a:latin typeface="Myriad Pro" pitchFamily="84" charset="0"/>
              </a:rPr>
              <a:t>DICIEMBRE 2013</a:t>
            </a:r>
          </a:p>
          <a:p>
            <a:pPr algn="ctr">
              <a:spcBef>
                <a:spcPct val="50000"/>
              </a:spcBef>
            </a:pPr>
            <a:r>
              <a:rPr lang="es-CO" b="1" dirty="0" smtClean="0">
                <a:solidFill>
                  <a:schemeClr val="bg1"/>
                </a:solidFill>
              </a:rPr>
              <a:t>CODIGO: A-PI-F001</a:t>
            </a:r>
            <a:endParaRPr lang="es-CO" dirty="0" smtClean="0">
              <a:solidFill>
                <a:schemeClr val="bg1"/>
              </a:solidFill>
            </a:endParaRPr>
          </a:p>
          <a:p>
            <a:endParaRPr lang="es-CO" dirty="0"/>
          </a:p>
        </p:txBody>
      </p:sp>
    </p:spTree>
    <p:extLst>
      <p:ext uri="{BB962C8B-B14F-4D97-AF65-F5344CB8AC3E}">
        <p14:creationId xmlns:p14="http://schemas.microsoft.com/office/powerpoint/2010/main" val="1465266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1619672" y="1988840"/>
            <a:ext cx="7067128" cy="3168352"/>
          </a:xfrm>
        </p:spPr>
        <p:txBody>
          <a:bodyPr>
            <a:normAutofit/>
          </a:bodyPr>
          <a:lstStyle/>
          <a:p>
            <a:pPr algn="just"/>
            <a:r>
              <a:rPr lang="es-CO" sz="2200" dirty="0"/>
              <a:t>Este documento corresponde al informe de la Encuesta de Satisfacción de clientes Código: A-PI-F001 del mes de </a:t>
            </a:r>
            <a:r>
              <a:rPr lang="es-CO" sz="2200" b="1" dirty="0" smtClean="0"/>
              <a:t>DICIEMBRE</a:t>
            </a:r>
            <a:r>
              <a:rPr lang="es-CO" sz="2200" dirty="0" smtClean="0"/>
              <a:t> </a:t>
            </a:r>
            <a:r>
              <a:rPr lang="es-CO" sz="2200" dirty="0"/>
              <a:t>del 2013 de la Corporación Autónoma Regional para la defensa de la Meseta de Bucaramanga CDMB. Esta encuesta se basó en la aplicación de un cuestionario para medir el grado de satisfacción de los ciudadanos que visitan la Corporación.</a:t>
            </a:r>
          </a:p>
          <a:p>
            <a:endParaRPr lang="es-CO" dirty="0"/>
          </a:p>
        </p:txBody>
      </p:sp>
    </p:spTree>
    <p:extLst>
      <p:ext uri="{BB962C8B-B14F-4D97-AF65-F5344CB8AC3E}">
        <p14:creationId xmlns:p14="http://schemas.microsoft.com/office/powerpoint/2010/main" val="2976357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ador de contenido"/>
          <p:cNvSpPr>
            <a:spLocks noGrp="1"/>
          </p:cNvSpPr>
          <p:nvPr>
            <p:ph idx="1"/>
          </p:nvPr>
        </p:nvSpPr>
        <p:spPr>
          <a:xfrm>
            <a:off x="1835696" y="2276872"/>
            <a:ext cx="6851104" cy="2188840"/>
          </a:xfrm>
        </p:spPr>
        <p:txBody>
          <a:bodyPr>
            <a:normAutofit/>
          </a:bodyPr>
          <a:lstStyle/>
          <a:p>
            <a:pPr algn="just"/>
            <a:r>
              <a:rPr lang="es-CO" sz="2200" dirty="0"/>
              <a:t>La encuesta de satisfacción de clientes permite dar a conocer la calificación que da el ciudadano sobre servicio en las diferentes  dependencias de la institución, las cuales se plantean de la siguiente manera</a:t>
            </a:r>
          </a:p>
        </p:txBody>
      </p:sp>
    </p:spTree>
    <p:extLst>
      <p:ext uri="{BB962C8B-B14F-4D97-AF65-F5344CB8AC3E}">
        <p14:creationId xmlns:p14="http://schemas.microsoft.com/office/powerpoint/2010/main" val="3543218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normAutofit/>
          </a:bodyPr>
          <a:lstStyle/>
          <a:p>
            <a:r>
              <a:rPr lang="es-CO" sz="2800" dirty="0" smtClean="0"/>
              <a:t>Modelo Encuesta </a:t>
            </a:r>
            <a:endParaRPr lang="es-ES" sz="28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734" y="1268760"/>
            <a:ext cx="3622532" cy="4958913"/>
          </a:xfrm>
          <a:prstGeom prst="rect">
            <a:avLst/>
          </a:prstGeom>
        </p:spPr>
      </p:pic>
    </p:spTree>
    <p:extLst>
      <p:ext uri="{BB962C8B-B14F-4D97-AF65-F5344CB8AC3E}">
        <p14:creationId xmlns:p14="http://schemas.microsoft.com/office/powerpoint/2010/main" val="3786185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pPr algn="ctr"/>
            <a:endParaRPr lang="es-CO" dirty="0" smtClean="0">
              <a:solidFill>
                <a:schemeClr val="bg1"/>
              </a:solidFill>
            </a:endParaRPr>
          </a:p>
          <a:p>
            <a:pPr algn="ctr"/>
            <a:endParaRPr lang="es-CO" dirty="0">
              <a:solidFill>
                <a:schemeClr val="bg1"/>
              </a:solidFill>
            </a:endParaRPr>
          </a:p>
          <a:p>
            <a:pPr algn="ctr"/>
            <a:r>
              <a:rPr lang="es-CO" sz="4000" dirty="0" smtClean="0">
                <a:solidFill>
                  <a:schemeClr val="bg1"/>
                </a:solidFill>
              </a:rPr>
              <a:t>RESULTADOS</a:t>
            </a:r>
            <a:endParaRPr lang="es-CO" sz="4000" dirty="0" smtClean="0"/>
          </a:p>
          <a:p>
            <a:endParaRPr lang="es-CO" dirty="0"/>
          </a:p>
        </p:txBody>
      </p:sp>
    </p:spTree>
    <p:extLst>
      <p:ext uri="{BB962C8B-B14F-4D97-AF65-F5344CB8AC3E}">
        <p14:creationId xmlns:p14="http://schemas.microsoft.com/office/powerpoint/2010/main" val="3272169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980728"/>
            <a:ext cx="8229600" cy="1143000"/>
          </a:xfrm>
        </p:spPr>
        <p:txBody>
          <a:bodyPr>
            <a:normAutofit/>
          </a:bodyPr>
          <a:lstStyle/>
          <a:p>
            <a:r>
              <a:rPr lang="es-CO" sz="3600" dirty="0" smtClean="0"/>
              <a:t>TABULACIÓN</a:t>
            </a:r>
            <a:endParaRPr lang="es-CO" sz="3600" dirty="0"/>
          </a:p>
        </p:txBody>
      </p:sp>
      <p:pic>
        <p:nvPicPr>
          <p:cNvPr id="5" name="Imagen 4"/>
          <p:cNvPicPr/>
          <p:nvPr/>
        </p:nvPicPr>
        <p:blipFill>
          <a:blip r:embed="rId3"/>
          <a:srcRect/>
          <a:stretch>
            <a:fillRect/>
          </a:stretch>
        </p:blipFill>
        <p:spPr bwMode="auto">
          <a:xfrm>
            <a:off x="683568" y="2348880"/>
            <a:ext cx="7862002" cy="1270303"/>
          </a:xfrm>
          <a:prstGeom prst="rect">
            <a:avLst/>
          </a:prstGeom>
          <a:noFill/>
          <a:ln w="9525">
            <a:noFill/>
            <a:miter lim="800000"/>
            <a:headEnd/>
            <a:tailEnd/>
          </a:ln>
        </p:spPr>
      </p:pic>
      <p:pic>
        <p:nvPicPr>
          <p:cNvPr id="6" name="Imagen 5"/>
          <p:cNvPicPr/>
          <p:nvPr/>
        </p:nvPicPr>
        <p:blipFill>
          <a:blip r:embed="rId4"/>
          <a:srcRect/>
          <a:stretch>
            <a:fillRect/>
          </a:stretch>
        </p:blipFill>
        <p:spPr bwMode="auto">
          <a:xfrm>
            <a:off x="530372" y="4005064"/>
            <a:ext cx="8015198" cy="360040"/>
          </a:xfrm>
          <a:prstGeom prst="rect">
            <a:avLst/>
          </a:prstGeom>
          <a:noFill/>
          <a:ln w="9525">
            <a:noFill/>
            <a:miter lim="800000"/>
            <a:headEnd/>
            <a:tailEnd/>
          </a:ln>
        </p:spPr>
      </p:pic>
    </p:spTree>
    <p:extLst>
      <p:ext uri="{BB962C8B-B14F-4D97-AF65-F5344CB8AC3E}">
        <p14:creationId xmlns:p14="http://schemas.microsoft.com/office/powerpoint/2010/main" val="3632163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611560" y="764704"/>
            <a:ext cx="8229600" cy="1143000"/>
          </a:xfrm>
        </p:spPr>
        <p:txBody>
          <a:bodyPr>
            <a:normAutofit fontScale="90000"/>
          </a:bodyPr>
          <a:lstStyle/>
          <a:p>
            <a:r>
              <a:rPr lang="es-CO" sz="2400" dirty="0" smtClean="0"/>
              <a:t/>
            </a:r>
            <a:br>
              <a:rPr lang="es-CO" sz="2400" dirty="0" smtClean="0"/>
            </a:br>
            <a:r>
              <a:rPr lang="es-CO" sz="2400" dirty="0"/>
              <a:t/>
            </a:r>
            <a:br>
              <a:rPr lang="es-CO" sz="2400" dirty="0"/>
            </a:br>
            <a:r>
              <a:rPr lang="es-CO" sz="2400" dirty="0" smtClean="0"/>
              <a:t/>
            </a:r>
            <a:br>
              <a:rPr lang="es-CO" sz="2400" dirty="0" smtClean="0"/>
            </a:br>
            <a:r>
              <a:rPr lang="es-CO" sz="2400" dirty="0" smtClean="0"/>
              <a:t>TABULACIÓN </a:t>
            </a:r>
            <a:r>
              <a:rPr lang="es-CO" sz="2400" dirty="0"/>
              <a:t>100%</a:t>
            </a:r>
            <a:br>
              <a:rPr lang="es-CO" sz="2400" dirty="0"/>
            </a:br>
            <a:r>
              <a:rPr lang="es-CO" sz="2400" dirty="0" smtClean="0"/>
              <a:t>30 </a:t>
            </a:r>
            <a:r>
              <a:rPr lang="es-CO" sz="2400" dirty="0"/>
              <a:t>ENCUESTAS APLICADAS</a:t>
            </a:r>
            <a:r>
              <a:rPr lang="es-CO" dirty="0"/>
              <a:t/>
            </a:r>
            <a:br>
              <a:rPr lang="es-CO" dirty="0"/>
            </a:br>
            <a:endParaRPr lang="es-CO" dirty="0"/>
          </a:p>
        </p:txBody>
      </p:sp>
      <p:pic>
        <p:nvPicPr>
          <p:cNvPr id="6" name="Imagen 5"/>
          <p:cNvPicPr/>
          <p:nvPr/>
        </p:nvPicPr>
        <p:blipFill>
          <a:blip r:embed="rId3"/>
          <a:srcRect/>
          <a:stretch>
            <a:fillRect/>
          </a:stretch>
        </p:blipFill>
        <p:spPr bwMode="auto">
          <a:xfrm>
            <a:off x="2555776" y="3212976"/>
            <a:ext cx="4449452" cy="839271"/>
          </a:xfrm>
          <a:prstGeom prst="rect">
            <a:avLst/>
          </a:prstGeom>
          <a:noFill/>
          <a:ln w="9525">
            <a:noFill/>
            <a:miter lim="800000"/>
            <a:headEnd/>
            <a:tailEnd/>
          </a:ln>
        </p:spPr>
      </p:pic>
    </p:spTree>
    <p:extLst>
      <p:ext uri="{BB962C8B-B14F-4D97-AF65-F5344CB8AC3E}">
        <p14:creationId xmlns:p14="http://schemas.microsoft.com/office/powerpoint/2010/main" val="2678433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619671" y="1988840"/>
            <a:ext cx="7121593" cy="494928"/>
          </a:xfrm>
        </p:spPr>
        <p:txBody>
          <a:bodyPr>
            <a:noAutofit/>
          </a:bodyPr>
          <a:lstStyle/>
          <a:p>
            <a:pPr algn="just"/>
            <a:r>
              <a:rPr lang="es-CO" sz="2200" dirty="0"/>
              <a:t>Las siguientes gráficas muestran los resultados de las encuestas aplicadas a </a:t>
            </a:r>
            <a:r>
              <a:rPr lang="es-CO" sz="2200" dirty="0">
                <a:latin typeface="+mn-lt"/>
              </a:rPr>
              <a:t>los usuarios sobre su satisfacción, las cuales abordaron los siguientes resultados de los Ítems de evaluación del servicio:</a:t>
            </a:r>
            <a:br>
              <a:rPr lang="es-CO" sz="2200" dirty="0">
                <a:latin typeface="+mn-lt"/>
              </a:rPr>
            </a:br>
            <a:endParaRPr lang="es-CO" sz="2200" dirty="0">
              <a:latin typeface="+mn-lt"/>
            </a:endParaRPr>
          </a:p>
        </p:txBody>
      </p:sp>
      <p:pic>
        <p:nvPicPr>
          <p:cNvPr id="5" name="Imagen 4"/>
          <p:cNvPicPr/>
          <p:nvPr/>
        </p:nvPicPr>
        <p:blipFill>
          <a:blip r:embed="rId3"/>
          <a:srcRect/>
          <a:stretch>
            <a:fillRect/>
          </a:stretch>
        </p:blipFill>
        <p:spPr bwMode="auto">
          <a:xfrm>
            <a:off x="2627784" y="3717032"/>
            <a:ext cx="5612130" cy="1726565"/>
          </a:xfrm>
          <a:prstGeom prst="rect">
            <a:avLst/>
          </a:prstGeom>
          <a:noFill/>
          <a:ln w="9525">
            <a:noFill/>
            <a:miter lim="800000"/>
            <a:headEnd/>
            <a:tailEnd/>
          </a:ln>
        </p:spPr>
      </p:pic>
    </p:spTree>
    <p:extLst>
      <p:ext uri="{BB962C8B-B14F-4D97-AF65-F5344CB8AC3E}">
        <p14:creationId xmlns:p14="http://schemas.microsoft.com/office/powerpoint/2010/main" val="402249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857</Words>
  <Application>Microsoft Office PowerPoint</Application>
  <PresentationFormat>Presentación en pantalla (4:3)</PresentationFormat>
  <Paragraphs>59</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Myriad Pro</vt:lpstr>
      <vt:lpstr>Tema de Office</vt:lpstr>
      <vt:lpstr>Presentación de PowerPoint</vt:lpstr>
      <vt:lpstr>Presentación de PowerPoint</vt:lpstr>
      <vt:lpstr>Presentación de PowerPoint</vt:lpstr>
      <vt:lpstr>Presentación de PowerPoint</vt:lpstr>
      <vt:lpstr>Modelo Encuesta </vt:lpstr>
      <vt:lpstr>Presentación de PowerPoint</vt:lpstr>
      <vt:lpstr>TABULACIÓN</vt:lpstr>
      <vt:lpstr>   TABULACIÓN 100% 30 ENCUESTAS APLICADAS </vt:lpstr>
      <vt:lpstr>Las siguientes gráficas muestran los resultados de las encuestas aplicadas a los usuarios sobre su satisfacción, las cuales abordaron los siguientes resultados de los Ítems de evaluación del servicio: </vt:lpstr>
      <vt:lpstr>  Ítem de Evaluación Número 1 : </vt:lpstr>
      <vt:lpstr> Ítem de Evaluación Número 2 : </vt:lpstr>
      <vt:lpstr>  Ítem de Evaluación Número 3 : </vt:lpstr>
      <vt:lpstr> Ítem de Evaluación Número 4 : </vt:lpstr>
      <vt:lpstr>  Ítem de Evaluación Número 5 :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ORLANDO</dc:creator>
  <cp:lastModifiedBy>ORLANDO</cp:lastModifiedBy>
  <cp:revision>12</cp:revision>
  <dcterms:created xsi:type="dcterms:W3CDTF">2013-07-05T16:17:42Z</dcterms:created>
  <dcterms:modified xsi:type="dcterms:W3CDTF">2013-12-19T04:12:59Z</dcterms:modified>
</cp:coreProperties>
</file>