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0" r:id="rId2"/>
    <p:sldId id="273" r:id="rId3"/>
    <p:sldId id="271" r:id="rId4"/>
    <p:sldId id="272" r:id="rId5"/>
  </p:sldIdLst>
  <p:sldSz cx="9144000" cy="6858000" type="screen4x3"/>
  <p:notesSz cx="7077075" cy="8736013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DEE7D1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27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FD0E37-E234-4E18-B0C0-DAEB822F2FCF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B161A9D4-F757-4703-B1F7-80384495FE60}">
      <dgm:prSet phldrT="[Texto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s-CO" sz="13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Estructura Organizacional</a:t>
          </a:r>
          <a:endParaRPr lang="es-CO" sz="13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E084654-4538-473B-B07D-3A5881FEBA5A}" type="parTrans" cxnId="{CC8C5CD3-2A44-4C85-8329-391F52B46AD2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2CDA7C8-6495-4283-8890-D88A05A45059}" type="sibTrans" cxnId="{CC8C5CD3-2A44-4C85-8329-391F52B46AD2}">
      <dgm:prSet custT="1"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FD145FA-E926-40B1-96D4-AE54AECAE774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CO" sz="13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Valores Institucionales</a:t>
          </a:r>
          <a:endParaRPr lang="es-CO" sz="13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1AD359A-3FCA-427D-9EA8-46CB0B80B685}" type="parTrans" cxnId="{817424BE-564D-463F-860F-6ECCCD0D070D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F51CC62-67D7-4941-A361-113DA2DC68C5}" type="sibTrans" cxnId="{817424BE-564D-463F-860F-6ECCCD0D070D}">
      <dgm:prSet custT="1"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5329F37-D652-4597-9893-B8333C1FCE12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pPr algn="ctr"/>
          <a:r>
            <a:rPr lang="es-CO" sz="1300" b="1" dirty="0" smtClean="0">
              <a:solidFill>
                <a:schemeClr val="bg1"/>
              </a:solidFill>
            </a:rPr>
            <a:t>Objetivos Estratégicos</a:t>
          </a:r>
          <a:endParaRPr lang="es-CO" sz="1300" b="1" dirty="0">
            <a:solidFill>
              <a:schemeClr val="bg1"/>
            </a:solidFill>
          </a:endParaRPr>
        </a:p>
      </dgm:t>
    </dgm:pt>
    <dgm:pt modelId="{424CB367-1986-4379-8045-55C5B943438C}" type="parTrans" cxnId="{790F3B08-9FC7-4BB6-83AF-5AE7FEA3A575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AA3DC65-5D3B-4097-97D1-82BB05B459B1}" type="sibTrans" cxnId="{790F3B08-9FC7-4BB6-83AF-5AE7FEA3A575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81E6B3C-DCE6-4B7C-AD5F-58B87CAAB419}">
      <dgm:prSet custT="1"/>
      <dgm:spPr>
        <a:solidFill>
          <a:schemeClr val="accent3">
            <a:lumMod val="60000"/>
            <a:lumOff val="40000"/>
          </a:schemeClr>
        </a:solidFill>
      </dgm:spPr>
      <dgm:t>
        <a:bodyPr lIns="0" rIns="0"/>
        <a:lstStyle/>
        <a:p>
          <a:pPr algn="ctr"/>
          <a:r>
            <a:rPr lang="es-CO" sz="13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Misión</a:t>
          </a:r>
          <a:endParaRPr lang="es-CO" sz="13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7B068B2-8192-46E0-8F4F-86F51A134308}" type="parTrans" cxnId="{54B24F6F-4276-466A-B11F-3F544EA1E78B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156708A9-6251-47CA-9FD8-A01AB1DF097C}" type="sibTrans" cxnId="{54B24F6F-4276-466A-B11F-3F544EA1E78B}">
      <dgm:prSet custT="1"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F85665B-3D1E-4343-97B7-175E5E71C546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es-CO" sz="1300" b="1" dirty="0" smtClean="0">
              <a:solidFill>
                <a:schemeClr val="bg1"/>
              </a:solidFill>
            </a:rPr>
            <a:t>Visión</a:t>
          </a:r>
          <a:endParaRPr lang="es-CO" sz="1300" b="1" dirty="0">
            <a:solidFill>
              <a:schemeClr val="bg1"/>
            </a:solidFill>
          </a:endParaRPr>
        </a:p>
      </dgm:t>
    </dgm:pt>
    <dgm:pt modelId="{F69671BE-C6E8-4513-8D8F-F970A19998D8}" type="parTrans" cxnId="{22DD440A-8921-4AE6-B4BA-1E4D65E2390E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CD78AE2-1589-49F7-85E2-47C680A959D4}" type="sibTrans" cxnId="{22DD440A-8921-4AE6-B4BA-1E4D65E2390E}">
      <dgm:prSet custT="1"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C019ED4-AACE-4BB4-8A84-03D5DC1093D9}" type="pres">
      <dgm:prSet presAssocID="{7BFD0E37-E234-4E18-B0C0-DAEB822F2FCF}" presName="Name0" presStyleCnt="0">
        <dgm:presLayoutVars>
          <dgm:dir/>
          <dgm:resizeHandles val="exact"/>
        </dgm:presLayoutVars>
      </dgm:prSet>
      <dgm:spPr/>
    </dgm:pt>
    <dgm:pt modelId="{9A4292F5-B2BE-4D09-82D3-F84AE4FECD55}" type="pres">
      <dgm:prSet presAssocID="{B161A9D4-F757-4703-B1F7-80384495FE6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D30D2A-5769-4C86-A9BA-B0369BDC2347}" type="pres">
      <dgm:prSet presAssocID="{42CDA7C8-6495-4283-8890-D88A05A45059}" presName="sibTrans" presStyleLbl="sibTrans2D1" presStyleIdx="0" presStyleCnt="4"/>
      <dgm:spPr/>
      <dgm:t>
        <a:bodyPr/>
        <a:lstStyle/>
        <a:p>
          <a:endParaRPr lang="es-ES"/>
        </a:p>
      </dgm:t>
    </dgm:pt>
    <dgm:pt modelId="{B9B054CA-A0E3-482B-922F-AAD0B6F073F9}" type="pres">
      <dgm:prSet presAssocID="{42CDA7C8-6495-4283-8890-D88A05A45059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967E152B-72CE-4363-B9B0-B704737D83C0}" type="pres">
      <dgm:prSet presAssocID="{AFD145FA-E926-40B1-96D4-AE54AECAE77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46E2D1E-F1DC-4A0C-B739-052CE1A8AF13}" type="pres">
      <dgm:prSet presAssocID="{4F51CC62-67D7-4941-A361-113DA2DC68C5}" presName="sibTrans" presStyleLbl="sibTrans2D1" presStyleIdx="1" presStyleCnt="4"/>
      <dgm:spPr/>
      <dgm:t>
        <a:bodyPr/>
        <a:lstStyle/>
        <a:p>
          <a:endParaRPr lang="es-ES"/>
        </a:p>
      </dgm:t>
    </dgm:pt>
    <dgm:pt modelId="{9F3E6D87-E63C-4375-ADCF-050C4809D097}" type="pres">
      <dgm:prSet presAssocID="{4F51CC62-67D7-4941-A361-113DA2DC68C5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A0589C86-33E1-49F5-90D6-BA7F90A0437B}" type="pres">
      <dgm:prSet presAssocID="{781E6B3C-DCE6-4B7C-AD5F-58B87CAAB41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A1C65E6-5414-4D0D-AE9C-163FE68AF798}" type="pres">
      <dgm:prSet presAssocID="{156708A9-6251-47CA-9FD8-A01AB1DF097C}" presName="sibTrans" presStyleLbl="sibTrans2D1" presStyleIdx="2" presStyleCnt="4"/>
      <dgm:spPr/>
      <dgm:t>
        <a:bodyPr/>
        <a:lstStyle/>
        <a:p>
          <a:endParaRPr lang="es-ES"/>
        </a:p>
      </dgm:t>
    </dgm:pt>
    <dgm:pt modelId="{93091760-CD44-4C03-B6C8-A94CF604EB55}" type="pres">
      <dgm:prSet presAssocID="{156708A9-6251-47CA-9FD8-A01AB1DF097C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7D42DA38-1F87-41E7-B9A9-C88402A386F5}" type="pres">
      <dgm:prSet presAssocID="{AF85665B-3D1E-4343-97B7-175E5E71C54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F09639-3E44-417F-8156-FDE9A45A0E98}" type="pres">
      <dgm:prSet presAssocID="{3CD78AE2-1589-49F7-85E2-47C680A959D4}" presName="sibTrans" presStyleLbl="sibTrans2D1" presStyleIdx="3" presStyleCnt="4"/>
      <dgm:spPr/>
      <dgm:t>
        <a:bodyPr/>
        <a:lstStyle/>
        <a:p>
          <a:endParaRPr lang="es-ES"/>
        </a:p>
      </dgm:t>
    </dgm:pt>
    <dgm:pt modelId="{425AD317-9439-438D-BBE7-1929B62A787F}" type="pres">
      <dgm:prSet presAssocID="{3CD78AE2-1589-49F7-85E2-47C680A959D4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9387E477-8A01-4686-9DDF-9A4F80FE02FC}" type="pres">
      <dgm:prSet presAssocID="{35329F37-D652-4597-9893-B8333C1FCE1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7E1445C-5BA9-4F92-A087-E8D9B60F96E6}" type="presOf" srcId="{3CD78AE2-1589-49F7-85E2-47C680A959D4}" destId="{69F09639-3E44-417F-8156-FDE9A45A0E98}" srcOrd="0" destOrd="0" presId="urn:microsoft.com/office/officeart/2005/8/layout/process1"/>
    <dgm:cxn modelId="{B8440104-F8C1-4505-A07B-20EC714E5780}" type="presOf" srcId="{42CDA7C8-6495-4283-8890-D88A05A45059}" destId="{B9B054CA-A0E3-482B-922F-AAD0B6F073F9}" srcOrd="1" destOrd="0" presId="urn:microsoft.com/office/officeart/2005/8/layout/process1"/>
    <dgm:cxn modelId="{EAF78978-ADDE-4830-83B9-B8B6FB170442}" type="presOf" srcId="{B161A9D4-F757-4703-B1F7-80384495FE60}" destId="{9A4292F5-B2BE-4D09-82D3-F84AE4FECD55}" srcOrd="0" destOrd="0" presId="urn:microsoft.com/office/officeart/2005/8/layout/process1"/>
    <dgm:cxn modelId="{D9FE6E56-D380-4AE2-83EF-5296533D7F87}" type="presOf" srcId="{4F51CC62-67D7-4941-A361-113DA2DC68C5}" destId="{B46E2D1E-F1DC-4A0C-B739-052CE1A8AF13}" srcOrd="0" destOrd="0" presId="urn:microsoft.com/office/officeart/2005/8/layout/process1"/>
    <dgm:cxn modelId="{22DD440A-8921-4AE6-B4BA-1E4D65E2390E}" srcId="{7BFD0E37-E234-4E18-B0C0-DAEB822F2FCF}" destId="{AF85665B-3D1E-4343-97B7-175E5E71C546}" srcOrd="3" destOrd="0" parTransId="{F69671BE-C6E8-4513-8D8F-F970A19998D8}" sibTransId="{3CD78AE2-1589-49F7-85E2-47C680A959D4}"/>
    <dgm:cxn modelId="{E02A4FCE-508F-47C7-9C20-B3431B404789}" type="presOf" srcId="{AF85665B-3D1E-4343-97B7-175E5E71C546}" destId="{7D42DA38-1F87-41E7-B9A9-C88402A386F5}" srcOrd="0" destOrd="0" presId="urn:microsoft.com/office/officeart/2005/8/layout/process1"/>
    <dgm:cxn modelId="{A5D9A539-B3BD-44D8-BD34-DCC2A9F77319}" type="presOf" srcId="{7BFD0E37-E234-4E18-B0C0-DAEB822F2FCF}" destId="{FC019ED4-AACE-4BB4-8A84-03D5DC1093D9}" srcOrd="0" destOrd="0" presId="urn:microsoft.com/office/officeart/2005/8/layout/process1"/>
    <dgm:cxn modelId="{5E26EFE8-2018-43A8-8F3A-F8D28F8F79B1}" type="presOf" srcId="{156708A9-6251-47CA-9FD8-A01AB1DF097C}" destId="{93091760-CD44-4C03-B6C8-A94CF604EB55}" srcOrd="1" destOrd="0" presId="urn:microsoft.com/office/officeart/2005/8/layout/process1"/>
    <dgm:cxn modelId="{790F3B08-9FC7-4BB6-83AF-5AE7FEA3A575}" srcId="{7BFD0E37-E234-4E18-B0C0-DAEB822F2FCF}" destId="{35329F37-D652-4597-9893-B8333C1FCE12}" srcOrd="4" destOrd="0" parTransId="{424CB367-1986-4379-8045-55C5B943438C}" sibTransId="{8AA3DC65-5D3B-4097-97D1-82BB05B459B1}"/>
    <dgm:cxn modelId="{13605D58-5710-479A-BFB1-5892B3875805}" type="presOf" srcId="{156708A9-6251-47CA-9FD8-A01AB1DF097C}" destId="{EA1C65E6-5414-4D0D-AE9C-163FE68AF798}" srcOrd="0" destOrd="0" presId="urn:microsoft.com/office/officeart/2005/8/layout/process1"/>
    <dgm:cxn modelId="{E3CA09CB-7D38-4DD2-B71E-F9EE79F75CC9}" type="presOf" srcId="{AFD145FA-E926-40B1-96D4-AE54AECAE774}" destId="{967E152B-72CE-4363-B9B0-B704737D83C0}" srcOrd="0" destOrd="0" presId="urn:microsoft.com/office/officeart/2005/8/layout/process1"/>
    <dgm:cxn modelId="{673A44FE-FCD6-4F2C-8DA9-98936407D82D}" type="presOf" srcId="{4F51CC62-67D7-4941-A361-113DA2DC68C5}" destId="{9F3E6D87-E63C-4375-ADCF-050C4809D097}" srcOrd="1" destOrd="0" presId="urn:microsoft.com/office/officeart/2005/8/layout/process1"/>
    <dgm:cxn modelId="{5A9EAAE9-71BB-4BF4-9058-C132DAC6896E}" type="presOf" srcId="{781E6B3C-DCE6-4B7C-AD5F-58B87CAAB419}" destId="{A0589C86-33E1-49F5-90D6-BA7F90A0437B}" srcOrd="0" destOrd="0" presId="urn:microsoft.com/office/officeart/2005/8/layout/process1"/>
    <dgm:cxn modelId="{CC8C5CD3-2A44-4C85-8329-391F52B46AD2}" srcId="{7BFD0E37-E234-4E18-B0C0-DAEB822F2FCF}" destId="{B161A9D4-F757-4703-B1F7-80384495FE60}" srcOrd="0" destOrd="0" parTransId="{CE084654-4538-473B-B07D-3A5881FEBA5A}" sibTransId="{42CDA7C8-6495-4283-8890-D88A05A45059}"/>
    <dgm:cxn modelId="{817424BE-564D-463F-860F-6ECCCD0D070D}" srcId="{7BFD0E37-E234-4E18-B0C0-DAEB822F2FCF}" destId="{AFD145FA-E926-40B1-96D4-AE54AECAE774}" srcOrd="1" destOrd="0" parTransId="{A1AD359A-3FCA-427D-9EA8-46CB0B80B685}" sibTransId="{4F51CC62-67D7-4941-A361-113DA2DC68C5}"/>
    <dgm:cxn modelId="{BDA450BB-EF6B-48AD-A522-EDAFF1CEDD5D}" type="presOf" srcId="{3CD78AE2-1589-49F7-85E2-47C680A959D4}" destId="{425AD317-9439-438D-BBE7-1929B62A787F}" srcOrd="1" destOrd="0" presId="urn:microsoft.com/office/officeart/2005/8/layout/process1"/>
    <dgm:cxn modelId="{001F9D50-4E89-41DA-BDBB-6AA2DE16A9AF}" type="presOf" srcId="{35329F37-D652-4597-9893-B8333C1FCE12}" destId="{9387E477-8A01-4686-9DDF-9A4F80FE02FC}" srcOrd="0" destOrd="0" presId="urn:microsoft.com/office/officeart/2005/8/layout/process1"/>
    <dgm:cxn modelId="{68C9A000-234A-4AD5-9B59-6D26F9F7693C}" type="presOf" srcId="{42CDA7C8-6495-4283-8890-D88A05A45059}" destId="{7AD30D2A-5769-4C86-A9BA-B0369BDC2347}" srcOrd="0" destOrd="0" presId="urn:microsoft.com/office/officeart/2005/8/layout/process1"/>
    <dgm:cxn modelId="{54B24F6F-4276-466A-B11F-3F544EA1E78B}" srcId="{7BFD0E37-E234-4E18-B0C0-DAEB822F2FCF}" destId="{781E6B3C-DCE6-4B7C-AD5F-58B87CAAB419}" srcOrd="2" destOrd="0" parTransId="{F7B068B2-8192-46E0-8F4F-86F51A134308}" sibTransId="{156708A9-6251-47CA-9FD8-A01AB1DF097C}"/>
    <dgm:cxn modelId="{A7874E4F-4088-4A55-BF81-7DC29D8BE7DA}" type="presParOf" srcId="{FC019ED4-AACE-4BB4-8A84-03D5DC1093D9}" destId="{9A4292F5-B2BE-4D09-82D3-F84AE4FECD55}" srcOrd="0" destOrd="0" presId="urn:microsoft.com/office/officeart/2005/8/layout/process1"/>
    <dgm:cxn modelId="{DF9D3333-B823-408A-A8A7-3548501722D0}" type="presParOf" srcId="{FC019ED4-AACE-4BB4-8A84-03D5DC1093D9}" destId="{7AD30D2A-5769-4C86-A9BA-B0369BDC2347}" srcOrd="1" destOrd="0" presId="urn:microsoft.com/office/officeart/2005/8/layout/process1"/>
    <dgm:cxn modelId="{453BDA13-11F7-4C53-90B4-D1FE458A412C}" type="presParOf" srcId="{7AD30D2A-5769-4C86-A9BA-B0369BDC2347}" destId="{B9B054CA-A0E3-482B-922F-AAD0B6F073F9}" srcOrd="0" destOrd="0" presId="urn:microsoft.com/office/officeart/2005/8/layout/process1"/>
    <dgm:cxn modelId="{2E5B4D4D-4B04-4133-9EDC-53B0C823A6E5}" type="presParOf" srcId="{FC019ED4-AACE-4BB4-8A84-03D5DC1093D9}" destId="{967E152B-72CE-4363-B9B0-B704737D83C0}" srcOrd="2" destOrd="0" presId="urn:microsoft.com/office/officeart/2005/8/layout/process1"/>
    <dgm:cxn modelId="{737960AC-59E7-416C-B854-0EAD8FC68CC1}" type="presParOf" srcId="{FC019ED4-AACE-4BB4-8A84-03D5DC1093D9}" destId="{B46E2D1E-F1DC-4A0C-B739-052CE1A8AF13}" srcOrd="3" destOrd="0" presId="urn:microsoft.com/office/officeart/2005/8/layout/process1"/>
    <dgm:cxn modelId="{6E29C8FA-1387-4E1D-8A7F-62481C3DD596}" type="presParOf" srcId="{B46E2D1E-F1DC-4A0C-B739-052CE1A8AF13}" destId="{9F3E6D87-E63C-4375-ADCF-050C4809D097}" srcOrd="0" destOrd="0" presId="urn:microsoft.com/office/officeart/2005/8/layout/process1"/>
    <dgm:cxn modelId="{2E4D1E8E-9A93-44B2-B951-740F6CE546FF}" type="presParOf" srcId="{FC019ED4-AACE-4BB4-8A84-03D5DC1093D9}" destId="{A0589C86-33E1-49F5-90D6-BA7F90A0437B}" srcOrd="4" destOrd="0" presId="urn:microsoft.com/office/officeart/2005/8/layout/process1"/>
    <dgm:cxn modelId="{D8D2F81D-A5AA-4809-ACF0-B949A94344BA}" type="presParOf" srcId="{FC019ED4-AACE-4BB4-8A84-03D5DC1093D9}" destId="{EA1C65E6-5414-4D0D-AE9C-163FE68AF798}" srcOrd="5" destOrd="0" presId="urn:microsoft.com/office/officeart/2005/8/layout/process1"/>
    <dgm:cxn modelId="{40D6F1D3-A223-4AA2-AD59-26EA8C3A20D8}" type="presParOf" srcId="{EA1C65E6-5414-4D0D-AE9C-163FE68AF798}" destId="{93091760-CD44-4C03-B6C8-A94CF604EB55}" srcOrd="0" destOrd="0" presId="urn:microsoft.com/office/officeart/2005/8/layout/process1"/>
    <dgm:cxn modelId="{438A2F81-DBC2-4311-8B7D-EF6D09E96CFA}" type="presParOf" srcId="{FC019ED4-AACE-4BB4-8A84-03D5DC1093D9}" destId="{7D42DA38-1F87-41E7-B9A9-C88402A386F5}" srcOrd="6" destOrd="0" presId="urn:microsoft.com/office/officeart/2005/8/layout/process1"/>
    <dgm:cxn modelId="{760960A2-6F6E-4A8F-8824-111378513FBC}" type="presParOf" srcId="{FC019ED4-AACE-4BB4-8A84-03D5DC1093D9}" destId="{69F09639-3E44-417F-8156-FDE9A45A0E98}" srcOrd="7" destOrd="0" presId="urn:microsoft.com/office/officeart/2005/8/layout/process1"/>
    <dgm:cxn modelId="{45DD94FD-999F-457E-B99F-D61D87379BB9}" type="presParOf" srcId="{69F09639-3E44-417F-8156-FDE9A45A0E98}" destId="{425AD317-9439-438D-BBE7-1929B62A787F}" srcOrd="0" destOrd="0" presId="urn:microsoft.com/office/officeart/2005/8/layout/process1"/>
    <dgm:cxn modelId="{8EE186A6-607E-4CDA-AC9A-2D5B06549475}" type="presParOf" srcId="{FC019ED4-AACE-4BB4-8A84-03D5DC1093D9}" destId="{9387E477-8A01-4686-9DDF-9A4F80FE02F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FD0E37-E234-4E18-B0C0-DAEB822F2FCF}" type="doc">
      <dgm:prSet loTypeId="urn:microsoft.com/office/officeart/2005/8/layout/process1" loCatId="process" qsTypeId="urn:microsoft.com/office/officeart/2005/8/quickstyle/simple1" qsCatId="simple" csTypeId="urn:microsoft.com/office/officeart/2005/8/colors/accent3_3" csCatId="accent3" phldr="1"/>
      <dgm:spPr/>
    </dgm:pt>
    <dgm:pt modelId="{B161A9D4-F757-4703-B1F7-80384495FE60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pPr algn="ctr"/>
          <a:r>
            <a:rPr lang="es-CO" sz="1300" b="1" dirty="0" smtClean="0">
              <a:solidFill>
                <a:schemeClr val="bg1"/>
              </a:solidFill>
            </a:rPr>
            <a:t>Política de Calidad</a:t>
          </a:r>
          <a:endParaRPr lang="es-CO" sz="1300" b="1" dirty="0">
            <a:solidFill>
              <a:schemeClr val="bg1"/>
            </a:solidFill>
          </a:endParaRPr>
        </a:p>
      </dgm:t>
    </dgm:pt>
    <dgm:pt modelId="{CE084654-4538-473B-B07D-3A5881FEBA5A}" type="parTrans" cxnId="{CC8C5CD3-2A44-4C85-8329-391F52B46AD2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2CDA7C8-6495-4283-8890-D88A05A45059}" type="sibTrans" cxnId="{CC8C5CD3-2A44-4C85-8329-391F52B46AD2}">
      <dgm:prSet custT="1"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FD145FA-E926-40B1-96D4-AE54AECAE774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es-CO" sz="1300" b="1" dirty="0" smtClean="0">
              <a:solidFill>
                <a:schemeClr val="bg1"/>
              </a:solidFill>
            </a:rPr>
            <a:t>Objetivos de Calidad</a:t>
          </a:r>
          <a:endParaRPr lang="es-CO" sz="1300" b="1" dirty="0">
            <a:solidFill>
              <a:schemeClr val="bg1"/>
            </a:solidFill>
          </a:endParaRPr>
        </a:p>
      </dgm:t>
    </dgm:pt>
    <dgm:pt modelId="{A1AD359A-3FCA-427D-9EA8-46CB0B80B685}" type="parTrans" cxnId="{817424BE-564D-463F-860F-6ECCCD0D070D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F51CC62-67D7-4941-A361-113DA2DC68C5}" type="sibTrans" cxnId="{817424BE-564D-463F-860F-6ECCCD0D070D}">
      <dgm:prSet custT="1"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5329F37-D652-4597-9893-B8333C1FCE12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CO" sz="13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Plan de Acción</a:t>
          </a:r>
          <a:endParaRPr lang="es-CO" sz="13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24CB367-1986-4379-8045-55C5B943438C}" type="parTrans" cxnId="{790F3B08-9FC7-4BB6-83AF-5AE7FEA3A575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AA3DC65-5D3B-4097-97D1-82BB05B459B1}" type="sibTrans" cxnId="{790F3B08-9FC7-4BB6-83AF-5AE7FEA3A575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F85665B-3D1E-4343-97B7-175E5E71C546}">
      <dgm:prSet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CO" sz="13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Mapa de Procesos</a:t>
          </a:r>
          <a:endParaRPr lang="es-CO" sz="13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69671BE-C6E8-4513-8D8F-F970A19998D8}" type="parTrans" cxnId="{22DD440A-8921-4AE6-B4BA-1E4D65E2390E}">
      <dgm:prSet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CD78AE2-1589-49F7-85E2-47C680A959D4}" type="sibTrans" cxnId="{22DD440A-8921-4AE6-B4BA-1E4D65E2390E}">
      <dgm:prSet custT="1"/>
      <dgm:spPr/>
      <dgm:t>
        <a:bodyPr/>
        <a:lstStyle/>
        <a:p>
          <a:pPr algn="ctr"/>
          <a:endParaRPr lang="es-CO" sz="13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C019ED4-AACE-4BB4-8A84-03D5DC1093D9}" type="pres">
      <dgm:prSet presAssocID="{7BFD0E37-E234-4E18-B0C0-DAEB822F2FCF}" presName="Name0" presStyleCnt="0">
        <dgm:presLayoutVars>
          <dgm:dir/>
          <dgm:resizeHandles val="exact"/>
        </dgm:presLayoutVars>
      </dgm:prSet>
      <dgm:spPr/>
    </dgm:pt>
    <dgm:pt modelId="{9A4292F5-B2BE-4D09-82D3-F84AE4FECD55}" type="pres">
      <dgm:prSet presAssocID="{B161A9D4-F757-4703-B1F7-80384495FE6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D30D2A-5769-4C86-A9BA-B0369BDC2347}" type="pres">
      <dgm:prSet presAssocID="{42CDA7C8-6495-4283-8890-D88A05A45059}" presName="sibTrans" presStyleLbl="sibTrans2D1" presStyleIdx="0" presStyleCnt="3"/>
      <dgm:spPr/>
      <dgm:t>
        <a:bodyPr/>
        <a:lstStyle/>
        <a:p>
          <a:endParaRPr lang="es-ES"/>
        </a:p>
      </dgm:t>
    </dgm:pt>
    <dgm:pt modelId="{B9B054CA-A0E3-482B-922F-AAD0B6F073F9}" type="pres">
      <dgm:prSet presAssocID="{42CDA7C8-6495-4283-8890-D88A05A45059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967E152B-72CE-4363-B9B0-B704737D83C0}" type="pres">
      <dgm:prSet presAssocID="{AFD145FA-E926-40B1-96D4-AE54AECAE77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46E2D1E-F1DC-4A0C-B739-052CE1A8AF13}" type="pres">
      <dgm:prSet presAssocID="{4F51CC62-67D7-4941-A361-113DA2DC68C5}" presName="sibTrans" presStyleLbl="sibTrans2D1" presStyleIdx="1" presStyleCnt="3"/>
      <dgm:spPr/>
      <dgm:t>
        <a:bodyPr/>
        <a:lstStyle/>
        <a:p>
          <a:endParaRPr lang="es-ES"/>
        </a:p>
      </dgm:t>
    </dgm:pt>
    <dgm:pt modelId="{9F3E6D87-E63C-4375-ADCF-050C4809D097}" type="pres">
      <dgm:prSet presAssocID="{4F51CC62-67D7-4941-A361-113DA2DC68C5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7D42DA38-1F87-41E7-B9A9-C88402A386F5}" type="pres">
      <dgm:prSet presAssocID="{AF85665B-3D1E-4343-97B7-175E5E71C54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9F09639-3E44-417F-8156-FDE9A45A0E98}" type="pres">
      <dgm:prSet presAssocID="{3CD78AE2-1589-49F7-85E2-47C680A959D4}" presName="sibTrans" presStyleLbl="sibTrans2D1" presStyleIdx="2" presStyleCnt="3"/>
      <dgm:spPr/>
      <dgm:t>
        <a:bodyPr/>
        <a:lstStyle/>
        <a:p>
          <a:endParaRPr lang="es-ES"/>
        </a:p>
      </dgm:t>
    </dgm:pt>
    <dgm:pt modelId="{425AD317-9439-438D-BBE7-1929B62A787F}" type="pres">
      <dgm:prSet presAssocID="{3CD78AE2-1589-49F7-85E2-47C680A959D4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9387E477-8A01-4686-9DDF-9A4F80FE02FC}" type="pres">
      <dgm:prSet presAssocID="{35329F37-D652-4597-9893-B8333C1FCE1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6583E4B-17C5-4427-BFD7-517602538FAC}" type="presOf" srcId="{AFD145FA-E926-40B1-96D4-AE54AECAE774}" destId="{967E152B-72CE-4363-B9B0-B704737D83C0}" srcOrd="0" destOrd="0" presId="urn:microsoft.com/office/officeart/2005/8/layout/process1"/>
    <dgm:cxn modelId="{463C0EDE-2717-4B6E-A68F-188DD7044FC6}" type="presOf" srcId="{42CDA7C8-6495-4283-8890-D88A05A45059}" destId="{B9B054CA-A0E3-482B-922F-AAD0B6F073F9}" srcOrd="1" destOrd="0" presId="urn:microsoft.com/office/officeart/2005/8/layout/process1"/>
    <dgm:cxn modelId="{269D13CA-197E-486D-9835-F73B5691892C}" type="presOf" srcId="{4F51CC62-67D7-4941-A361-113DA2DC68C5}" destId="{9F3E6D87-E63C-4375-ADCF-050C4809D097}" srcOrd="1" destOrd="0" presId="urn:microsoft.com/office/officeart/2005/8/layout/process1"/>
    <dgm:cxn modelId="{49A7693D-3590-47F9-B89E-136574120DBB}" type="presOf" srcId="{7BFD0E37-E234-4E18-B0C0-DAEB822F2FCF}" destId="{FC019ED4-AACE-4BB4-8A84-03D5DC1093D9}" srcOrd="0" destOrd="0" presId="urn:microsoft.com/office/officeart/2005/8/layout/process1"/>
    <dgm:cxn modelId="{CC8C5CD3-2A44-4C85-8329-391F52B46AD2}" srcId="{7BFD0E37-E234-4E18-B0C0-DAEB822F2FCF}" destId="{B161A9D4-F757-4703-B1F7-80384495FE60}" srcOrd="0" destOrd="0" parTransId="{CE084654-4538-473B-B07D-3A5881FEBA5A}" sibTransId="{42CDA7C8-6495-4283-8890-D88A05A45059}"/>
    <dgm:cxn modelId="{849B39EF-F795-444D-96D4-A15E84083517}" type="presOf" srcId="{42CDA7C8-6495-4283-8890-D88A05A45059}" destId="{7AD30D2A-5769-4C86-A9BA-B0369BDC2347}" srcOrd="0" destOrd="0" presId="urn:microsoft.com/office/officeart/2005/8/layout/process1"/>
    <dgm:cxn modelId="{270363AF-9A45-40CE-AA54-CB640E5295B8}" type="presOf" srcId="{3CD78AE2-1589-49F7-85E2-47C680A959D4}" destId="{69F09639-3E44-417F-8156-FDE9A45A0E98}" srcOrd="0" destOrd="0" presId="urn:microsoft.com/office/officeart/2005/8/layout/process1"/>
    <dgm:cxn modelId="{197E0DD3-52B7-469A-82EC-82E62AEE1E19}" type="presOf" srcId="{AF85665B-3D1E-4343-97B7-175E5E71C546}" destId="{7D42DA38-1F87-41E7-B9A9-C88402A386F5}" srcOrd="0" destOrd="0" presId="urn:microsoft.com/office/officeart/2005/8/layout/process1"/>
    <dgm:cxn modelId="{C4908683-FA2B-4F97-916B-D2B34A3DD65F}" type="presOf" srcId="{4F51CC62-67D7-4941-A361-113DA2DC68C5}" destId="{B46E2D1E-F1DC-4A0C-B739-052CE1A8AF13}" srcOrd="0" destOrd="0" presId="urn:microsoft.com/office/officeart/2005/8/layout/process1"/>
    <dgm:cxn modelId="{BC704673-A4B9-46F1-AFA2-91E017C81CC9}" type="presOf" srcId="{B161A9D4-F757-4703-B1F7-80384495FE60}" destId="{9A4292F5-B2BE-4D09-82D3-F84AE4FECD55}" srcOrd="0" destOrd="0" presId="urn:microsoft.com/office/officeart/2005/8/layout/process1"/>
    <dgm:cxn modelId="{22DD440A-8921-4AE6-B4BA-1E4D65E2390E}" srcId="{7BFD0E37-E234-4E18-B0C0-DAEB822F2FCF}" destId="{AF85665B-3D1E-4343-97B7-175E5E71C546}" srcOrd="2" destOrd="0" parTransId="{F69671BE-C6E8-4513-8D8F-F970A19998D8}" sibTransId="{3CD78AE2-1589-49F7-85E2-47C680A959D4}"/>
    <dgm:cxn modelId="{817424BE-564D-463F-860F-6ECCCD0D070D}" srcId="{7BFD0E37-E234-4E18-B0C0-DAEB822F2FCF}" destId="{AFD145FA-E926-40B1-96D4-AE54AECAE774}" srcOrd="1" destOrd="0" parTransId="{A1AD359A-3FCA-427D-9EA8-46CB0B80B685}" sibTransId="{4F51CC62-67D7-4941-A361-113DA2DC68C5}"/>
    <dgm:cxn modelId="{55D59CC1-A40C-4445-BD2B-B9317A50E65D}" type="presOf" srcId="{3CD78AE2-1589-49F7-85E2-47C680A959D4}" destId="{425AD317-9439-438D-BBE7-1929B62A787F}" srcOrd="1" destOrd="0" presId="urn:microsoft.com/office/officeart/2005/8/layout/process1"/>
    <dgm:cxn modelId="{7D67366F-0CE3-4565-B380-2091BD67A621}" type="presOf" srcId="{35329F37-D652-4597-9893-B8333C1FCE12}" destId="{9387E477-8A01-4686-9DDF-9A4F80FE02FC}" srcOrd="0" destOrd="0" presId="urn:microsoft.com/office/officeart/2005/8/layout/process1"/>
    <dgm:cxn modelId="{790F3B08-9FC7-4BB6-83AF-5AE7FEA3A575}" srcId="{7BFD0E37-E234-4E18-B0C0-DAEB822F2FCF}" destId="{35329F37-D652-4597-9893-B8333C1FCE12}" srcOrd="3" destOrd="0" parTransId="{424CB367-1986-4379-8045-55C5B943438C}" sibTransId="{8AA3DC65-5D3B-4097-97D1-82BB05B459B1}"/>
    <dgm:cxn modelId="{6F6270C6-448F-4BD9-82AC-FE1A199A488A}" type="presParOf" srcId="{FC019ED4-AACE-4BB4-8A84-03D5DC1093D9}" destId="{9A4292F5-B2BE-4D09-82D3-F84AE4FECD55}" srcOrd="0" destOrd="0" presId="urn:microsoft.com/office/officeart/2005/8/layout/process1"/>
    <dgm:cxn modelId="{C9F18A35-7ABF-4AD9-B644-96AAA7668050}" type="presParOf" srcId="{FC019ED4-AACE-4BB4-8A84-03D5DC1093D9}" destId="{7AD30D2A-5769-4C86-A9BA-B0369BDC2347}" srcOrd="1" destOrd="0" presId="urn:microsoft.com/office/officeart/2005/8/layout/process1"/>
    <dgm:cxn modelId="{98A8A52F-98EE-4483-8F35-FE2A3D4E051D}" type="presParOf" srcId="{7AD30D2A-5769-4C86-A9BA-B0369BDC2347}" destId="{B9B054CA-A0E3-482B-922F-AAD0B6F073F9}" srcOrd="0" destOrd="0" presId="urn:microsoft.com/office/officeart/2005/8/layout/process1"/>
    <dgm:cxn modelId="{FB8C777D-C8C5-4776-8E74-C3A0DAC5497A}" type="presParOf" srcId="{FC019ED4-AACE-4BB4-8A84-03D5DC1093D9}" destId="{967E152B-72CE-4363-B9B0-B704737D83C0}" srcOrd="2" destOrd="0" presId="urn:microsoft.com/office/officeart/2005/8/layout/process1"/>
    <dgm:cxn modelId="{502C7AF3-E7F8-4AC6-B7B6-F43184FB77DB}" type="presParOf" srcId="{FC019ED4-AACE-4BB4-8A84-03D5DC1093D9}" destId="{B46E2D1E-F1DC-4A0C-B739-052CE1A8AF13}" srcOrd="3" destOrd="0" presId="urn:microsoft.com/office/officeart/2005/8/layout/process1"/>
    <dgm:cxn modelId="{86ED890E-F406-4604-99F5-E4D883CF0CD7}" type="presParOf" srcId="{B46E2D1E-F1DC-4A0C-B739-052CE1A8AF13}" destId="{9F3E6D87-E63C-4375-ADCF-050C4809D097}" srcOrd="0" destOrd="0" presId="urn:microsoft.com/office/officeart/2005/8/layout/process1"/>
    <dgm:cxn modelId="{67C529F0-9F44-40F5-B679-6675A8CA67F3}" type="presParOf" srcId="{FC019ED4-AACE-4BB4-8A84-03D5DC1093D9}" destId="{7D42DA38-1F87-41E7-B9A9-C88402A386F5}" srcOrd="4" destOrd="0" presId="urn:microsoft.com/office/officeart/2005/8/layout/process1"/>
    <dgm:cxn modelId="{A5F25712-3C34-457F-91E8-3DF8F9444541}" type="presParOf" srcId="{FC019ED4-AACE-4BB4-8A84-03D5DC1093D9}" destId="{69F09639-3E44-417F-8156-FDE9A45A0E98}" srcOrd="5" destOrd="0" presId="urn:microsoft.com/office/officeart/2005/8/layout/process1"/>
    <dgm:cxn modelId="{045F01F7-8B30-4A0E-8DB9-9A27B007FAC8}" type="presParOf" srcId="{69F09639-3E44-417F-8156-FDE9A45A0E98}" destId="{425AD317-9439-438D-BBE7-1929B62A787F}" srcOrd="0" destOrd="0" presId="urn:microsoft.com/office/officeart/2005/8/layout/process1"/>
    <dgm:cxn modelId="{D61E1836-EC9A-4172-B82C-E19C2E049290}" type="presParOf" srcId="{FC019ED4-AACE-4BB4-8A84-03D5DC1093D9}" destId="{9387E477-8A01-4686-9DDF-9A4F80FE02FC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4292F5-B2BE-4D09-82D3-F84AE4FECD55}">
      <dsp:nvSpPr>
        <dsp:cNvPr id="0" name=""/>
        <dsp:cNvSpPr/>
      </dsp:nvSpPr>
      <dsp:spPr>
        <a:xfrm>
          <a:off x="3802" y="0"/>
          <a:ext cx="1178657" cy="5715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Valores</a:t>
          </a:r>
          <a:endParaRPr lang="es-CO" sz="13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802" y="0"/>
        <a:ext cx="1178657" cy="571504"/>
      </dsp:txXfrm>
    </dsp:sp>
    <dsp:sp modelId="{7AD30D2A-5769-4C86-A9BA-B0369BDC2347}">
      <dsp:nvSpPr>
        <dsp:cNvPr id="0" name=""/>
        <dsp:cNvSpPr/>
      </dsp:nvSpPr>
      <dsp:spPr>
        <a:xfrm>
          <a:off x="1300325" y="139598"/>
          <a:ext cx="249875" cy="2923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b="1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1300325" y="139598"/>
        <a:ext cx="249875" cy="292306"/>
      </dsp:txXfrm>
    </dsp:sp>
    <dsp:sp modelId="{967E152B-72CE-4363-B9B0-B704737D83C0}">
      <dsp:nvSpPr>
        <dsp:cNvPr id="0" name=""/>
        <dsp:cNvSpPr/>
      </dsp:nvSpPr>
      <dsp:spPr>
        <a:xfrm>
          <a:off x="1653922" y="0"/>
          <a:ext cx="1178657" cy="571504"/>
        </a:xfrm>
        <a:prstGeom prst="roundRect">
          <a:avLst>
            <a:gd name="adj" fmla="val 10000"/>
          </a:avLst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Misión</a:t>
          </a:r>
          <a:endParaRPr lang="es-CO" sz="13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1653922" y="0"/>
        <a:ext cx="1178657" cy="571504"/>
      </dsp:txXfrm>
    </dsp:sp>
    <dsp:sp modelId="{B46E2D1E-F1DC-4A0C-B739-052CE1A8AF13}">
      <dsp:nvSpPr>
        <dsp:cNvPr id="0" name=""/>
        <dsp:cNvSpPr/>
      </dsp:nvSpPr>
      <dsp:spPr>
        <a:xfrm>
          <a:off x="2950445" y="139598"/>
          <a:ext cx="249875" cy="2923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b="1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950445" y="139598"/>
        <a:ext cx="249875" cy="292306"/>
      </dsp:txXfrm>
    </dsp:sp>
    <dsp:sp modelId="{A0589C86-33E1-49F5-90D6-BA7F90A0437B}">
      <dsp:nvSpPr>
        <dsp:cNvPr id="0" name=""/>
        <dsp:cNvSpPr/>
      </dsp:nvSpPr>
      <dsp:spPr>
        <a:xfrm>
          <a:off x="3304042" y="0"/>
          <a:ext cx="1178657" cy="571504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9530" rIns="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Estructura Organizacional</a:t>
          </a:r>
          <a:endParaRPr lang="es-CO" sz="13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304042" y="0"/>
        <a:ext cx="1178657" cy="571504"/>
      </dsp:txXfrm>
    </dsp:sp>
    <dsp:sp modelId="{EA1C65E6-5414-4D0D-AE9C-163FE68AF798}">
      <dsp:nvSpPr>
        <dsp:cNvPr id="0" name=""/>
        <dsp:cNvSpPr/>
      </dsp:nvSpPr>
      <dsp:spPr>
        <a:xfrm>
          <a:off x="4600565" y="139598"/>
          <a:ext cx="249875" cy="2923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b="1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4600565" y="139598"/>
        <a:ext cx="249875" cy="292306"/>
      </dsp:txXfrm>
    </dsp:sp>
    <dsp:sp modelId="{7D42DA38-1F87-41E7-B9A9-C88402A386F5}">
      <dsp:nvSpPr>
        <dsp:cNvPr id="0" name=""/>
        <dsp:cNvSpPr/>
      </dsp:nvSpPr>
      <dsp:spPr>
        <a:xfrm>
          <a:off x="4954162" y="0"/>
          <a:ext cx="1178657" cy="571504"/>
        </a:xfrm>
        <a:prstGeom prst="roundRect">
          <a:avLst>
            <a:gd name="adj" fmla="val 10000"/>
          </a:avLst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Visión</a:t>
          </a:r>
          <a:endParaRPr lang="es-CO" sz="13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4954162" y="0"/>
        <a:ext cx="1178657" cy="571504"/>
      </dsp:txXfrm>
    </dsp:sp>
    <dsp:sp modelId="{69F09639-3E44-417F-8156-FDE9A45A0E98}">
      <dsp:nvSpPr>
        <dsp:cNvPr id="0" name=""/>
        <dsp:cNvSpPr/>
      </dsp:nvSpPr>
      <dsp:spPr>
        <a:xfrm>
          <a:off x="6250685" y="139598"/>
          <a:ext cx="249875" cy="2923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b="1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6250685" y="139598"/>
        <a:ext cx="249875" cy="292306"/>
      </dsp:txXfrm>
    </dsp:sp>
    <dsp:sp modelId="{9387E477-8A01-4686-9DDF-9A4F80FE02FC}">
      <dsp:nvSpPr>
        <dsp:cNvPr id="0" name=""/>
        <dsp:cNvSpPr/>
      </dsp:nvSpPr>
      <dsp:spPr>
        <a:xfrm>
          <a:off x="6604282" y="0"/>
          <a:ext cx="1178657" cy="571504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Objetivos Estratégicos</a:t>
          </a:r>
          <a:endParaRPr lang="es-CO" sz="13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6604282" y="0"/>
        <a:ext cx="1178657" cy="5715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4292F5-B2BE-4D09-82D3-F84AE4FECD55}">
      <dsp:nvSpPr>
        <dsp:cNvPr id="0" name=""/>
        <dsp:cNvSpPr/>
      </dsp:nvSpPr>
      <dsp:spPr>
        <a:xfrm>
          <a:off x="3264" y="0"/>
          <a:ext cx="1427504" cy="57150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Política de Calidad</a:t>
          </a:r>
          <a:endParaRPr lang="es-CO" sz="13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264" y="0"/>
        <a:ext cx="1427504" cy="571504"/>
      </dsp:txXfrm>
    </dsp:sp>
    <dsp:sp modelId="{7AD30D2A-5769-4C86-A9BA-B0369BDC2347}">
      <dsp:nvSpPr>
        <dsp:cNvPr id="0" name=""/>
        <dsp:cNvSpPr/>
      </dsp:nvSpPr>
      <dsp:spPr>
        <a:xfrm>
          <a:off x="1573519" y="108741"/>
          <a:ext cx="302630" cy="354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b="1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1573519" y="108741"/>
        <a:ext cx="302630" cy="354021"/>
      </dsp:txXfrm>
    </dsp:sp>
    <dsp:sp modelId="{967E152B-72CE-4363-B9B0-B704737D83C0}">
      <dsp:nvSpPr>
        <dsp:cNvPr id="0" name=""/>
        <dsp:cNvSpPr/>
      </dsp:nvSpPr>
      <dsp:spPr>
        <a:xfrm>
          <a:off x="2001770" y="0"/>
          <a:ext cx="1427504" cy="57150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72970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Objetivos de Calidad</a:t>
          </a:r>
          <a:endParaRPr lang="es-CO" sz="13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001770" y="0"/>
        <a:ext cx="1427504" cy="571504"/>
      </dsp:txXfrm>
    </dsp:sp>
    <dsp:sp modelId="{B46E2D1E-F1DC-4A0C-B739-052CE1A8AF13}">
      <dsp:nvSpPr>
        <dsp:cNvPr id="0" name=""/>
        <dsp:cNvSpPr/>
      </dsp:nvSpPr>
      <dsp:spPr>
        <a:xfrm>
          <a:off x="3572025" y="108741"/>
          <a:ext cx="302630" cy="354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109447"/>
            <a:satOff val="-1766"/>
            <a:lumOff val="1091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b="1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572025" y="108741"/>
        <a:ext cx="302630" cy="354021"/>
      </dsp:txXfrm>
    </dsp:sp>
    <dsp:sp modelId="{7D42DA38-1F87-41E7-B9A9-C88402A386F5}">
      <dsp:nvSpPr>
        <dsp:cNvPr id="0" name=""/>
        <dsp:cNvSpPr/>
      </dsp:nvSpPr>
      <dsp:spPr>
        <a:xfrm>
          <a:off x="4000276" y="0"/>
          <a:ext cx="1427504" cy="57150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45939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Mapa de Procesos</a:t>
          </a:r>
          <a:endParaRPr lang="es-CO" sz="13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4000276" y="0"/>
        <a:ext cx="1427504" cy="571504"/>
      </dsp:txXfrm>
    </dsp:sp>
    <dsp:sp modelId="{69F09639-3E44-417F-8156-FDE9A45A0E98}">
      <dsp:nvSpPr>
        <dsp:cNvPr id="0" name=""/>
        <dsp:cNvSpPr/>
      </dsp:nvSpPr>
      <dsp:spPr>
        <a:xfrm>
          <a:off x="5570531" y="108741"/>
          <a:ext cx="302630" cy="354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218895"/>
            <a:satOff val="-3532"/>
            <a:lumOff val="218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b="1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570531" y="108741"/>
        <a:ext cx="302630" cy="354021"/>
      </dsp:txXfrm>
    </dsp:sp>
    <dsp:sp modelId="{9387E477-8A01-4686-9DDF-9A4F80FE02FC}">
      <dsp:nvSpPr>
        <dsp:cNvPr id="0" name=""/>
        <dsp:cNvSpPr/>
      </dsp:nvSpPr>
      <dsp:spPr>
        <a:xfrm>
          <a:off x="5998782" y="0"/>
          <a:ext cx="1427504" cy="57150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9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Plan de Acción</a:t>
          </a:r>
          <a:endParaRPr lang="es-CO" sz="13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998782" y="0"/>
        <a:ext cx="1427504" cy="571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368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368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5EC5B-2E14-4C96-9F94-D7149B428581}" type="datetimeFigureOut">
              <a:rPr lang="es-CO" smtClean="0"/>
              <a:pPr/>
              <a:t>22/04/2010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355725" y="655638"/>
            <a:ext cx="4365625" cy="3275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7708" y="4149606"/>
            <a:ext cx="5661660" cy="3931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297696"/>
            <a:ext cx="3066733" cy="436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08705" y="8297696"/>
            <a:ext cx="3066733" cy="436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76C85-6FF3-4DA9-A718-80D31D63254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1AC70-7BD1-496F-8E46-F365AE378FF9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04759-ECF3-4F65-AFB9-26C306E0F795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6CD4-1512-44B1-BA20-D63AED1F5E1F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26796-47EE-4AFE-9D71-5AF831B619F3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E5D82-F8E2-4606-B9CC-1D2295FB0B7F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851B6-17CE-43E0-B121-97118C07B426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62988-1413-4D46-89A4-8D2BECFF5744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FF56-8EE8-4478-8C42-DC8D2D8E4AEC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B5030-17F8-4CB7-8CAB-F8946DC86411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64F20-A822-4B19-999F-FEB9AFDDFBB5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3CA9E-6858-4106-8308-FCA9237BFF8A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8E13B-4DA9-4C7A-89D7-D3B4D33F7627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C28E8-730D-4F5F-A7EE-39DCCF0F1ADE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7890C-CADA-4916-8689-945E6853DF8A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C2065-5FA0-4BF9-93A0-CAFEEFA91B8B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BA492-B08F-4174-AA79-D96B5B63B324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84E92-30A1-4DB6-9C4C-BCD731F777E4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C7644-5C4D-4958-A6C3-2EC16BCC6442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943B9-2E59-4142-B0C9-90A5BD50A314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F1E5A-3031-458C-82F9-1AA00B3F54DE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AB35D-BB07-4A38-A30A-5ADE4A6A7E5A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D423C-935E-4F01-AA56-29196CE19548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O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5E476D-F606-4DB3-8F5B-38A3D0F5BDE7}" type="datetimeFigureOut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22/04/2010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4D300E-4DCE-4A88-9102-A62B3AFC7A6B}" type="slidenum">
              <a:rPr lang="es-CO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12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microsoft.com/office/2007/relationships/diagramDrawing" Target="../diagrams/drawing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USUARIO\Desktop\diapositiva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2 CuadroTexto"/>
          <p:cNvSpPr txBox="1">
            <a:spLocks noChangeArrowheads="1"/>
          </p:cNvSpPr>
          <p:nvPr/>
        </p:nvSpPr>
        <p:spPr bwMode="auto">
          <a:xfrm>
            <a:off x="500063" y="6117158"/>
            <a:ext cx="50720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1400" b="1" spc="20" dirty="0">
                <a:solidFill>
                  <a:prstClr val="black"/>
                </a:solidFill>
                <a:cs typeface="Calibri" pitchFamily="34" charset="0"/>
              </a:rPr>
              <a:t>Oficina de </a:t>
            </a:r>
            <a:r>
              <a:rPr lang="es-CO" sz="1400" b="1" spc="20" dirty="0" smtClean="0">
                <a:solidFill>
                  <a:prstClr val="black"/>
                </a:solidFill>
                <a:cs typeface="Calibri" pitchFamily="34" charset="0"/>
              </a:rPr>
              <a:t>direccionamiento estratégico </a:t>
            </a:r>
            <a:r>
              <a:rPr lang="es-CO" sz="1400" b="1" spc="20" dirty="0">
                <a:solidFill>
                  <a:prstClr val="black"/>
                </a:solidFill>
                <a:cs typeface="Calibri" pitchFamily="34" charset="0"/>
              </a:rPr>
              <a:t>e </a:t>
            </a:r>
            <a:r>
              <a:rPr lang="es-CO" sz="1400" b="1" spc="20" dirty="0" smtClean="0">
                <a:solidFill>
                  <a:prstClr val="black"/>
                </a:solidFill>
                <a:cs typeface="Calibri" pitchFamily="34" charset="0"/>
              </a:rPr>
              <a:t>inteligencia competitiva</a:t>
            </a:r>
            <a:endParaRPr lang="es-CO" sz="1400" b="1" spc="2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714480" y="1857364"/>
            <a:ext cx="571504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500" b="1" dirty="0" smtClean="0">
                <a:solidFill>
                  <a:srgbClr val="008000"/>
                </a:solidFill>
                <a:uFill>
                  <a:solidFill>
                    <a:schemeClr val="bg1"/>
                  </a:solidFill>
                </a:uFill>
              </a:rPr>
              <a:t>SISTEMA INTEGRADO DE </a:t>
            </a:r>
          </a:p>
          <a:p>
            <a:pPr algn="ctr"/>
            <a:r>
              <a:rPr lang="es-CO" sz="4500" b="1" dirty="0" smtClean="0">
                <a:solidFill>
                  <a:srgbClr val="008000"/>
                </a:solidFill>
                <a:uFill>
                  <a:solidFill>
                    <a:schemeClr val="bg1"/>
                  </a:solidFill>
                </a:uFill>
              </a:rPr>
              <a:t>GESTIÓN Y CONTROL</a:t>
            </a:r>
            <a:endParaRPr lang="es-CO" sz="4500" b="1" dirty="0">
              <a:solidFill>
                <a:srgbClr val="008000"/>
              </a:solidFill>
              <a:uFill>
                <a:solidFill>
                  <a:schemeClr val="bg1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USUARIO\Desktop\diapositiva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2 CuadroTexto"/>
          <p:cNvSpPr txBox="1">
            <a:spLocks noChangeArrowheads="1"/>
          </p:cNvSpPr>
          <p:nvPr/>
        </p:nvSpPr>
        <p:spPr bwMode="auto">
          <a:xfrm>
            <a:off x="500063" y="6117158"/>
            <a:ext cx="50720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1400" b="1" spc="20" dirty="0">
                <a:solidFill>
                  <a:prstClr val="black"/>
                </a:solidFill>
                <a:cs typeface="Calibri" pitchFamily="34" charset="0"/>
              </a:rPr>
              <a:t>Oficina de </a:t>
            </a:r>
            <a:r>
              <a:rPr lang="es-CO" sz="1400" b="1" spc="20" dirty="0" smtClean="0">
                <a:solidFill>
                  <a:prstClr val="black"/>
                </a:solidFill>
                <a:cs typeface="Calibri" pitchFamily="34" charset="0"/>
              </a:rPr>
              <a:t>direccionamiento estratégico </a:t>
            </a:r>
            <a:r>
              <a:rPr lang="es-CO" sz="1400" b="1" spc="20" dirty="0">
                <a:solidFill>
                  <a:prstClr val="black"/>
                </a:solidFill>
                <a:cs typeface="Calibri" pitchFamily="34" charset="0"/>
              </a:rPr>
              <a:t>e </a:t>
            </a:r>
            <a:r>
              <a:rPr lang="es-CO" sz="1400" b="1" spc="20" dirty="0" smtClean="0">
                <a:solidFill>
                  <a:prstClr val="black"/>
                </a:solidFill>
                <a:cs typeface="Calibri" pitchFamily="34" charset="0"/>
              </a:rPr>
              <a:t>inteligencia competitiva</a:t>
            </a:r>
            <a:endParaRPr lang="es-CO" sz="1400" b="1" spc="2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85720" y="162296"/>
            <a:ext cx="2707399" cy="64633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just"/>
            <a:r>
              <a:rPr lang="es-CO" sz="3600" b="1" dirty="0" smtClean="0">
                <a:solidFill>
                  <a:srgbClr val="008000"/>
                </a:solidFill>
                <a:uFill>
                  <a:solidFill>
                    <a:schemeClr val="bg1"/>
                  </a:solidFill>
                </a:uFill>
              </a:rPr>
              <a:t>Antecedentes</a:t>
            </a:r>
            <a:endParaRPr lang="es-CO" sz="3600" b="1" dirty="0">
              <a:solidFill>
                <a:srgbClr val="00800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85720" y="857232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600" dirty="0" smtClean="0"/>
              <a:t>Un recuento de los principales motivantes que han incidido en la determinación de implementar el Sistema Integrado de Gestión y Control, permite reconocer una línea de acción coherente entre las necesidades de los clientes y los propósitos que demandan de la Entidad como ente encargado de la Administración y Protección del Medio Ambiente y los Recursos </a:t>
            </a:r>
            <a:r>
              <a:rPr lang="es-CO" sz="1600" dirty="0" smtClean="0"/>
              <a:t>Naturales.</a:t>
            </a:r>
            <a:endParaRPr lang="es-CO" sz="1600" dirty="0"/>
          </a:p>
        </p:txBody>
      </p:sp>
      <p:grpSp>
        <p:nvGrpSpPr>
          <p:cNvPr id="2" name="25 Grupo"/>
          <p:cNvGrpSpPr/>
          <p:nvPr/>
        </p:nvGrpSpPr>
        <p:grpSpPr>
          <a:xfrm>
            <a:off x="357158" y="2643182"/>
            <a:ext cx="8416090" cy="900000"/>
            <a:chOff x="357158" y="2814752"/>
            <a:chExt cx="8416090" cy="900000"/>
          </a:xfrm>
        </p:grpSpPr>
        <p:sp>
          <p:nvSpPr>
            <p:cNvPr id="19" name="18 Rectángulo"/>
            <p:cNvSpPr/>
            <p:nvPr/>
          </p:nvSpPr>
          <p:spPr>
            <a:xfrm>
              <a:off x="357158" y="2814752"/>
              <a:ext cx="1980000" cy="900000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" tIns="0" rIns="10800" bIns="0" rtlCol="0" anchor="ctr"/>
            <a:lstStyle/>
            <a:p>
              <a:pPr algn="ctr"/>
              <a:r>
                <a:rPr lang="es-CO" sz="1400" dirty="0" smtClean="0">
                  <a:solidFill>
                    <a:schemeClr val="tx1"/>
                  </a:solidFill>
                </a:rPr>
                <a:t>Problemáticas Ambientales</a:t>
              </a:r>
              <a:endParaRPr lang="es-CO" sz="1400" dirty="0">
                <a:solidFill>
                  <a:schemeClr val="tx1"/>
                </a:solidFill>
              </a:endParaRPr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2500298" y="2814752"/>
              <a:ext cx="1980000" cy="900000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" tIns="0" rIns="10800" bIns="0"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Segmentación y ausencia de comunicación entre los actores de la sociedad</a:t>
              </a:r>
              <a:endParaRPr lang="es-CO" sz="1400" dirty="0">
                <a:solidFill>
                  <a:schemeClr val="tx1"/>
                </a:solidFill>
              </a:endParaRPr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4658678" y="2814752"/>
              <a:ext cx="1980000" cy="900000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" tIns="0" rIns="10800" bIns="0"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Necesidades de coordinación y articulación interinstitucional</a:t>
              </a:r>
              <a:endParaRPr lang="es-CO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6793248" y="2814752"/>
              <a:ext cx="1980000" cy="900000"/>
            </a:xfrm>
            <a:prstGeom prst="rect">
              <a:avLst/>
            </a:prstGeom>
            <a:noFill/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" tIns="0" rIns="10800" bIns="0"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Expectativas que trascienden resultados de eficacia y eficiencia</a:t>
              </a:r>
            </a:p>
          </p:txBody>
        </p:sp>
      </p:grpSp>
      <p:sp>
        <p:nvSpPr>
          <p:cNvPr id="25" name="24 Rectángulo"/>
          <p:cNvSpPr/>
          <p:nvPr/>
        </p:nvSpPr>
        <p:spPr>
          <a:xfrm>
            <a:off x="2219937" y="4345552"/>
            <a:ext cx="4726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b="1" dirty="0" smtClean="0"/>
              <a:t>SISTEMA INTEGRADO DE GESTIÓN Y CONTROL </a:t>
            </a:r>
          </a:p>
          <a:p>
            <a:pPr algn="ctr"/>
            <a:r>
              <a:rPr lang="es-CO" b="1" dirty="0" smtClean="0"/>
              <a:t>como </a:t>
            </a:r>
            <a:r>
              <a:rPr lang="es-CO" b="1" dirty="0" smtClean="0"/>
              <a:t>instrumento de excelencia para la gestión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USUARIO\Desktop\diapositiva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2 CuadroTexto"/>
          <p:cNvSpPr txBox="1">
            <a:spLocks noChangeArrowheads="1"/>
          </p:cNvSpPr>
          <p:nvPr/>
        </p:nvSpPr>
        <p:spPr bwMode="auto">
          <a:xfrm>
            <a:off x="500063" y="6117158"/>
            <a:ext cx="50720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1400" b="1" spc="20" dirty="0">
                <a:solidFill>
                  <a:prstClr val="black"/>
                </a:solidFill>
                <a:cs typeface="Calibri" pitchFamily="34" charset="0"/>
              </a:rPr>
              <a:t>Oficina de </a:t>
            </a:r>
            <a:r>
              <a:rPr lang="es-CO" sz="1400" b="1" spc="20" dirty="0" smtClean="0">
                <a:solidFill>
                  <a:prstClr val="black"/>
                </a:solidFill>
                <a:cs typeface="Calibri" pitchFamily="34" charset="0"/>
              </a:rPr>
              <a:t>direccionamiento estratégico </a:t>
            </a:r>
            <a:r>
              <a:rPr lang="es-CO" sz="1400" b="1" spc="20" dirty="0">
                <a:solidFill>
                  <a:prstClr val="black"/>
                </a:solidFill>
                <a:cs typeface="Calibri" pitchFamily="34" charset="0"/>
              </a:rPr>
              <a:t>e </a:t>
            </a:r>
            <a:r>
              <a:rPr lang="es-CO" sz="1400" b="1" spc="20" dirty="0" smtClean="0">
                <a:solidFill>
                  <a:prstClr val="black"/>
                </a:solidFill>
                <a:cs typeface="Calibri" pitchFamily="34" charset="0"/>
              </a:rPr>
              <a:t>inteligencia competitiva</a:t>
            </a:r>
            <a:endParaRPr lang="es-CO" sz="1400" b="1" spc="2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85786" y="374672"/>
            <a:ext cx="8143932" cy="553998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just"/>
            <a:r>
              <a:rPr lang="es-CO" sz="3000" b="1" dirty="0" smtClean="0">
                <a:solidFill>
                  <a:srgbClr val="008000"/>
                </a:solidFill>
                <a:uFill>
                  <a:solidFill>
                    <a:schemeClr val="bg1"/>
                  </a:solidFill>
                </a:uFill>
              </a:rPr>
              <a:t>SISTEMA INTEGRADO DE GESTIÓN Y CONTROL</a:t>
            </a:r>
            <a:endParaRPr lang="es-CO" sz="3000" b="1" dirty="0">
              <a:solidFill>
                <a:srgbClr val="008000"/>
              </a:solidFill>
              <a:uFill>
                <a:solidFill>
                  <a:schemeClr val="bg1"/>
                </a:solidFill>
              </a:uFill>
            </a:endParaRPr>
          </a:p>
        </p:txBody>
      </p:sp>
      <p:grpSp>
        <p:nvGrpSpPr>
          <p:cNvPr id="32" name="31 Grupo"/>
          <p:cNvGrpSpPr/>
          <p:nvPr/>
        </p:nvGrpSpPr>
        <p:grpSpPr>
          <a:xfrm>
            <a:off x="615404" y="981184"/>
            <a:ext cx="7920000" cy="1590560"/>
            <a:chOff x="615404" y="785794"/>
            <a:chExt cx="7920000" cy="1590560"/>
          </a:xfrm>
        </p:grpSpPr>
        <p:grpSp>
          <p:nvGrpSpPr>
            <p:cNvPr id="5" name="4 Grupo"/>
            <p:cNvGrpSpPr/>
            <p:nvPr/>
          </p:nvGrpSpPr>
          <p:grpSpPr>
            <a:xfrm>
              <a:off x="615404" y="1190383"/>
              <a:ext cx="7920000" cy="452667"/>
              <a:chOff x="1771404" y="2619143"/>
              <a:chExt cx="7000924" cy="362179"/>
            </a:xfrm>
          </p:grpSpPr>
          <p:cxnSp>
            <p:nvCxnSpPr>
              <p:cNvPr id="6" name="5 Conector recto"/>
              <p:cNvCxnSpPr/>
              <p:nvPr/>
            </p:nvCxnSpPr>
            <p:spPr bwMode="auto">
              <a:xfrm>
                <a:off x="1771404" y="2628668"/>
                <a:ext cx="7000924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6 Conector recto"/>
              <p:cNvCxnSpPr/>
              <p:nvPr/>
            </p:nvCxnSpPr>
            <p:spPr bwMode="auto">
              <a:xfrm rot="5400000">
                <a:off x="1593035" y="2797738"/>
                <a:ext cx="35719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7 Conector recto"/>
              <p:cNvCxnSpPr/>
              <p:nvPr/>
            </p:nvCxnSpPr>
            <p:spPr bwMode="auto">
              <a:xfrm rot="5400000">
                <a:off x="8589197" y="2802727"/>
                <a:ext cx="35719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" name="9 Rectángulo"/>
            <p:cNvSpPr/>
            <p:nvPr/>
          </p:nvSpPr>
          <p:spPr>
            <a:xfrm>
              <a:off x="2761703" y="785794"/>
              <a:ext cx="38100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CO" b="1" dirty="0" smtClean="0">
                  <a:solidFill>
                    <a:schemeClr val="accent6">
                      <a:lumMod val="75000"/>
                    </a:schemeClr>
                  </a:solidFill>
                </a:rPr>
                <a:t>1. Identificación de Partes Interesadas</a:t>
              </a:r>
            </a:p>
          </p:txBody>
        </p:sp>
        <p:sp>
          <p:nvSpPr>
            <p:cNvPr id="11" name="10 Rectángulo redondeado"/>
            <p:cNvSpPr/>
            <p:nvPr/>
          </p:nvSpPr>
          <p:spPr bwMode="auto">
            <a:xfrm>
              <a:off x="695708" y="1285860"/>
              <a:ext cx="1476000" cy="504000"/>
            </a:xfrm>
            <a:prstGeom prst="roundRect">
              <a:avLst/>
            </a:prstGeom>
            <a:noFill/>
            <a:ln w="12700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Asamblea Corporativa</a:t>
              </a:r>
            </a:p>
          </p:txBody>
        </p:sp>
        <p:sp>
          <p:nvSpPr>
            <p:cNvPr id="12" name="11 Rectángulo redondeado"/>
            <p:cNvSpPr/>
            <p:nvPr/>
          </p:nvSpPr>
          <p:spPr bwMode="auto">
            <a:xfrm>
              <a:off x="2257728" y="1285860"/>
              <a:ext cx="1476000" cy="504000"/>
            </a:xfrm>
            <a:prstGeom prst="roundRect">
              <a:avLst/>
            </a:prstGeom>
            <a:noFill/>
            <a:ln w="12700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Consejo Directivo</a:t>
              </a:r>
            </a:p>
          </p:txBody>
        </p:sp>
        <p:sp>
          <p:nvSpPr>
            <p:cNvPr id="13" name="12 Rectángulo redondeado"/>
            <p:cNvSpPr/>
            <p:nvPr/>
          </p:nvSpPr>
          <p:spPr bwMode="auto">
            <a:xfrm>
              <a:off x="3824712" y="1285860"/>
              <a:ext cx="1476000" cy="504000"/>
            </a:xfrm>
            <a:prstGeom prst="roundRect">
              <a:avLst/>
            </a:prstGeom>
            <a:noFill/>
            <a:ln w="12700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Servidores Públicos</a:t>
              </a:r>
            </a:p>
          </p:txBody>
        </p:sp>
        <p:sp>
          <p:nvSpPr>
            <p:cNvPr id="14" name="13 Rectángulo redondeado"/>
            <p:cNvSpPr/>
            <p:nvPr/>
          </p:nvSpPr>
          <p:spPr bwMode="auto">
            <a:xfrm>
              <a:off x="5410616" y="1285860"/>
              <a:ext cx="1476000" cy="504000"/>
            </a:xfrm>
            <a:prstGeom prst="roundRect">
              <a:avLst/>
            </a:prstGeom>
            <a:noFill/>
            <a:ln w="12700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Clientes</a:t>
              </a:r>
            </a:p>
          </p:txBody>
        </p:sp>
        <p:sp>
          <p:nvSpPr>
            <p:cNvPr id="15" name="14 Rectángulo redondeado"/>
            <p:cNvSpPr/>
            <p:nvPr/>
          </p:nvSpPr>
          <p:spPr bwMode="auto">
            <a:xfrm>
              <a:off x="6966320" y="1300850"/>
              <a:ext cx="1476000" cy="504000"/>
            </a:xfrm>
            <a:prstGeom prst="roundRect">
              <a:avLst/>
            </a:prstGeom>
            <a:noFill/>
            <a:ln w="12700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Agentes Sociales</a:t>
              </a:r>
            </a:p>
          </p:txBody>
        </p:sp>
        <p:sp>
          <p:nvSpPr>
            <p:cNvPr id="16" name="15 Rectángulo redondeado"/>
            <p:cNvSpPr/>
            <p:nvPr/>
          </p:nvSpPr>
          <p:spPr bwMode="auto">
            <a:xfrm>
              <a:off x="1428728" y="1857364"/>
              <a:ext cx="1476000" cy="504000"/>
            </a:xfrm>
            <a:prstGeom prst="roundRect">
              <a:avLst/>
            </a:prstGeom>
            <a:noFill/>
            <a:ln w="12700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Entidades Públicas</a:t>
              </a:r>
            </a:p>
          </p:txBody>
        </p:sp>
        <p:sp>
          <p:nvSpPr>
            <p:cNvPr id="17" name="16 Rectángulo redondeado"/>
            <p:cNvSpPr/>
            <p:nvPr/>
          </p:nvSpPr>
          <p:spPr bwMode="auto">
            <a:xfrm>
              <a:off x="3016506" y="1857364"/>
              <a:ext cx="1476000" cy="504000"/>
            </a:xfrm>
            <a:prstGeom prst="roundRect">
              <a:avLst/>
            </a:prstGeom>
            <a:noFill/>
            <a:ln w="12700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Proveedores</a:t>
              </a:r>
            </a:p>
          </p:txBody>
        </p:sp>
        <p:sp>
          <p:nvSpPr>
            <p:cNvPr id="18" name="17 Rectángulo redondeado"/>
            <p:cNvSpPr/>
            <p:nvPr/>
          </p:nvSpPr>
          <p:spPr bwMode="auto">
            <a:xfrm>
              <a:off x="4587200" y="1872354"/>
              <a:ext cx="1476000" cy="504000"/>
            </a:xfrm>
            <a:prstGeom prst="roundRect">
              <a:avLst/>
            </a:prstGeom>
            <a:noFill/>
            <a:ln w="12700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Entes de Control</a:t>
              </a:r>
            </a:p>
          </p:txBody>
        </p:sp>
        <p:sp>
          <p:nvSpPr>
            <p:cNvPr id="19" name="18 Rectángulo redondeado"/>
            <p:cNvSpPr/>
            <p:nvPr/>
          </p:nvSpPr>
          <p:spPr bwMode="auto">
            <a:xfrm>
              <a:off x="6169372" y="1857364"/>
              <a:ext cx="1476000" cy="504000"/>
            </a:xfrm>
            <a:prstGeom prst="roundRect">
              <a:avLst/>
            </a:prstGeom>
            <a:noFill/>
            <a:ln w="12700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Rec. Naturales</a:t>
              </a:r>
              <a:r>
                <a:rPr kumimoji="0" lang="es-CO" sz="1400" b="1" i="0" u="none" strike="noStrike" cap="none" normalizeH="0" dirty="0" smtClean="0">
                  <a:ln>
                    <a:noFill/>
                  </a:ln>
                  <a:solidFill>
                    <a:srgbClr val="008000"/>
                  </a:solidFill>
                  <a:effectLst/>
                  <a:cs typeface="Arial" charset="0"/>
                </a:rPr>
                <a:t> y Biodiversidad</a:t>
              </a:r>
              <a:endParaRPr kumimoji="0" lang="es-CO" sz="14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cs typeface="Arial" charset="0"/>
              </a:endParaRPr>
            </a:p>
          </p:txBody>
        </p:sp>
      </p:grpSp>
      <p:grpSp>
        <p:nvGrpSpPr>
          <p:cNvPr id="33" name="32 Grupo"/>
          <p:cNvGrpSpPr/>
          <p:nvPr/>
        </p:nvGrpSpPr>
        <p:grpSpPr>
          <a:xfrm>
            <a:off x="795404" y="2616050"/>
            <a:ext cx="7920000" cy="1098702"/>
            <a:chOff x="616106" y="2559602"/>
            <a:chExt cx="7920000" cy="1098702"/>
          </a:xfrm>
        </p:grpSpPr>
        <p:sp>
          <p:nvSpPr>
            <p:cNvPr id="20" name="19 Rectángulo"/>
            <p:cNvSpPr/>
            <p:nvPr/>
          </p:nvSpPr>
          <p:spPr>
            <a:xfrm>
              <a:off x="2680693" y="2559602"/>
              <a:ext cx="39731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CO" b="1" dirty="0" smtClean="0">
                  <a:solidFill>
                    <a:schemeClr val="accent6">
                      <a:lumMod val="75000"/>
                    </a:schemeClr>
                  </a:solidFill>
                </a:rPr>
                <a:t>2. Formulación de una Base Prospectiva</a:t>
              </a:r>
            </a:p>
          </p:txBody>
        </p:sp>
        <p:grpSp>
          <p:nvGrpSpPr>
            <p:cNvPr id="21" name="20 Grupo"/>
            <p:cNvGrpSpPr/>
            <p:nvPr/>
          </p:nvGrpSpPr>
          <p:grpSpPr>
            <a:xfrm>
              <a:off x="616106" y="3000372"/>
              <a:ext cx="7920000" cy="452667"/>
              <a:chOff x="1771404" y="2619143"/>
              <a:chExt cx="7000924" cy="362179"/>
            </a:xfrm>
          </p:grpSpPr>
          <p:cxnSp>
            <p:nvCxnSpPr>
              <p:cNvPr id="22" name="21 Conector recto"/>
              <p:cNvCxnSpPr/>
              <p:nvPr/>
            </p:nvCxnSpPr>
            <p:spPr bwMode="auto">
              <a:xfrm>
                <a:off x="1771404" y="2628668"/>
                <a:ext cx="7000924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22 Conector recto"/>
              <p:cNvCxnSpPr/>
              <p:nvPr/>
            </p:nvCxnSpPr>
            <p:spPr bwMode="auto">
              <a:xfrm rot="5400000">
                <a:off x="1593035" y="2797738"/>
                <a:ext cx="35719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23 Conector recto"/>
              <p:cNvCxnSpPr/>
              <p:nvPr/>
            </p:nvCxnSpPr>
            <p:spPr bwMode="auto">
              <a:xfrm rot="5400000">
                <a:off x="8589197" y="2802727"/>
                <a:ext cx="35719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aphicFrame>
          <p:nvGraphicFramePr>
            <p:cNvPr id="25" name="24 Diagrama"/>
            <p:cNvGraphicFramePr/>
            <p:nvPr/>
          </p:nvGraphicFramePr>
          <p:xfrm>
            <a:off x="714348" y="3086800"/>
            <a:ext cx="7786742" cy="5715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  <p:grpSp>
        <p:nvGrpSpPr>
          <p:cNvPr id="34" name="33 Grupo"/>
          <p:cNvGrpSpPr/>
          <p:nvPr/>
        </p:nvGrpSpPr>
        <p:grpSpPr>
          <a:xfrm>
            <a:off x="795404" y="3931914"/>
            <a:ext cx="7920000" cy="1068722"/>
            <a:chOff x="627128" y="3845486"/>
            <a:chExt cx="7920000" cy="1068722"/>
          </a:xfrm>
        </p:grpSpPr>
        <p:sp>
          <p:nvSpPr>
            <p:cNvPr id="26" name="25 Rectángulo"/>
            <p:cNvSpPr/>
            <p:nvPr/>
          </p:nvSpPr>
          <p:spPr>
            <a:xfrm>
              <a:off x="1357290" y="3845486"/>
              <a:ext cx="67470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CO" b="1" dirty="0" smtClean="0">
                  <a:solidFill>
                    <a:schemeClr val="accent6">
                      <a:lumMod val="75000"/>
                    </a:schemeClr>
                  </a:solidFill>
                </a:rPr>
                <a:t>3. Diseño de la Estructura </a:t>
              </a:r>
              <a:r>
                <a:rPr lang="es-CO" b="1" dirty="0" smtClean="0">
                  <a:solidFill>
                    <a:schemeClr val="accent6">
                      <a:lumMod val="75000"/>
                    </a:schemeClr>
                  </a:solidFill>
                </a:rPr>
                <a:t>para el Sistema Integrado Gestión y Control</a:t>
              </a:r>
              <a:endParaRPr lang="es-CO" b="1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27" name="26 Grupo"/>
            <p:cNvGrpSpPr/>
            <p:nvPr/>
          </p:nvGrpSpPr>
          <p:grpSpPr>
            <a:xfrm>
              <a:off x="627128" y="4235749"/>
              <a:ext cx="7920000" cy="452667"/>
              <a:chOff x="1771404" y="2619143"/>
              <a:chExt cx="7000924" cy="362179"/>
            </a:xfrm>
          </p:grpSpPr>
          <p:cxnSp>
            <p:nvCxnSpPr>
              <p:cNvPr id="28" name="27 Conector recto"/>
              <p:cNvCxnSpPr/>
              <p:nvPr/>
            </p:nvCxnSpPr>
            <p:spPr bwMode="auto">
              <a:xfrm>
                <a:off x="1771404" y="2628668"/>
                <a:ext cx="7000924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28 Conector recto"/>
              <p:cNvCxnSpPr/>
              <p:nvPr/>
            </p:nvCxnSpPr>
            <p:spPr bwMode="auto">
              <a:xfrm rot="5400000">
                <a:off x="1593035" y="2797738"/>
                <a:ext cx="35719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29 Conector recto"/>
              <p:cNvCxnSpPr/>
              <p:nvPr/>
            </p:nvCxnSpPr>
            <p:spPr bwMode="auto">
              <a:xfrm rot="5400000">
                <a:off x="8589197" y="2802727"/>
                <a:ext cx="35719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aphicFrame>
          <p:nvGraphicFramePr>
            <p:cNvPr id="31" name="30 Diagrama"/>
            <p:cNvGraphicFramePr/>
            <p:nvPr/>
          </p:nvGraphicFramePr>
          <p:xfrm>
            <a:off x="847700" y="4342704"/>
            <a:ext cx="7429552" cy="5715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USUARIO\Desktop\diapositiva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2 CuadroTexto"/>
          <p:cNvSpPr txBox="1">
            <a:spLocks noChangeArrowheads="1"/>
          </p:cNvSpPr>
          <p:nvPr/>
        </p:nvSpPr>
        <p:spPr bwMode="auto">
          <a:xfrm>
            <a:off x="500063" y="6117158"/>
            <a:ext cx="50720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1400" b="1" spc="20" dirty="0">
                <a:solidFill>
                  <a:prstClr val="black"/>
                </a:solidFill>
                <a:cs typeface="Calibri" pitchFamily="34" charset="0"/>
              </a:rPr>
              <a:t>Oficina de </a:t>
            </a:r>
            <a:r>
              <a:rPr lang="es-CO" sz="1400" b="1" spc="20" dirty="0" smtClean="0">
                <a:solidFill>
                  <a:prstClr val="black"/>
                </a:solidFill>
                <a:cs typeface="Calibri" pitchFamily="34" charset="0"/>
              </a:rPr>
              <a:t>direccionamiento estratégico </a:t>
            </a:r>
            <a:r>
              <a:rPr lang="es-CO" sz="1400" b="1" spc="20" dirty="0">
                <a:solidFill>
                  <a:prstClr val="black"/>
                </a:solidFill>
                <a:cs typeface="Calibri" pitchFamily="34" charset="0"/>
              </a:rPr>
              <a:t>e </a:t>
            </a:r>
            <a:r>
              <a:rPr lang="es-CO" sz="1400" b="1" spc="20" dirty="0" smtClean="0">
                <a:solidFill>
                  <a:prstClr val="black"/>
                </a:solidFill>
                <a:cs typeface="Calibri" pitchFamily="34" charset="0"/>
              </a:rPr>
              <a:t>inteligencia competitiva</a:t>
            </a:r>
            <a:endParaRPr lang="es-CO" sz="1400" b="1" spc="2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25319" y="162296"/>
            <a:ext cx="3852584" cy="64633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just"/>
            <a:r>
              <a:rPr lang="es-CO" sz="3600" b="1" dirty="0" smtClean="0">
                <a:solidFill>
                  <a:srgbClr val="008000"/>
                </a:solidFill>
                <a:uFill>
                  <a:solidFill>
                    <a:schemeClr val="bg1"/>
                  </a:solidFill>
                </a:uFill>
              </a:rPr>
              <a:t>Resultados del SIGC</a:t>
            </a:r>
            <a:endParaRPr lang="es-CO" sz="3600" b="1" dirty="0">
              <a:solidFill>
                <a:srgbClr val="008000"/>
              </a:solidFill>
              <a:uFill>
                <a:solidFill>
                  <a:schemeClr val="bg1"/>
                </a:solidFill>
              </a:uFill>
            </a:endParaRPr>
          </a:p>
        </p:txBody>
      </p:sp>
      <p:pic>
        <p:nvPicPr>
          <p:cNvPr id="5" name="4 Imagen" descr="ver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3182" y="1184260"/>
            <a:ext cx="2125678" cy="3286148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2571736" y="1222608"/>
            <a:ext cx="61436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algn="just">
              <a:buClr>
                <a:srgbClr val="FF3300"/>
              </a:buClr>
              <a:buFont typeface="Arial" pitchFamily="34" charset="0"/>
              <a:buChar char="•"/>
            </a:pPr>
            <a:r>
              <a:rPr lang="es-CO" dirty="0" smtClean="0"/>
              <a:t>Identificación </a:t>
            </a:r>
            <a:r>
              <a:rPr lang="es-CO" dirty="0" smtClean="0"/>
              <a:t>de </a:t>
            </a:r>
            <a:r>
              <a:rPr lang="es-CO" dirty="0" smtClean="0"/>
              <a:t>las necesidades y expectativas de </a:t>
            </a:r>
            <a:r>
              <a:rPr lang="es-CO" dirty="0" smtClean="0"/>
              <a:t>las Partes Interesadas.</a:t>
            </a:r>
            <a:endParaRPr lang="es-CO" dirty="0" smtClean="0"/>
          </a:p>
          <a:p>
            <a:pPr marL="177800" indent="-177800" algn="just">
              <a:buClr>
                <a:srgbClr val="FF3300"/>
              </a:buClr>
              <a:buFont typeface="Arial" pitchFamily="34" charset="0"/>
              <a:buChar char="•"/>
            </a:pPr>
            <a:r>
              <a:rPr lang="es-CO" dirty="0" smtClean="0"/>
              <a:t>Construcción colectiva de los programas, proyectos y metas institucionales.</a:t>
            </a:r>
          </a:p>
          <a:p>
            <a:pPr marL="177800" indent="-177800" algn="just">
              <a:buClr>
                <a:srgbClr val="FF3300"/>
              </a:buClr>
              <a:buFont typeface="Arial" pitchFamily="34" charset="0"/>
              <a:buChar char="•"/>
            </a:pPr>
            <a:r>
              <a:rPr lang="es-ES" dirty="0" smtClean="0"/>
              <a:t>Gestión con Estrategia </a:t>
            </a:r>
          </a:p>
          <a:p>
            <a:pPr marL="177800" indent="-177800" algn="just">
              <a:buClr>
                <a:srgbClr val="FF3300"/>
              </a:buClr>
              <a:buFont typeface="Arial" pitchFamily="34" charset="0"/>
              <a:buChar char="•"/>
            </a:pPr>
            <a:r>
              <a:rPr lang="es-ES" dirty="0" smtClean="0"/>
              <a:t>Participación </a:t>
            </a:r>
            <a:r>
              <a:rPr lang="es-ES" dirty="0" smtClean="0"/>
              <a:t>y Fortalecimiento del  </a:t>
            </a:r>
            <a:r>
              <a:rPr lang="es-ES" dirty="0" smtClean="0"/>
              <a:t>Personal</a:t>
            </a:r>
          </a:p>
          <a:p>
            <a:pPr marL="177800" indent="-177800" algn="just">
              <a:buClr>
                <a:srgbClr val="FF3300"/>
              </a:buClr>
              <a:buFont typeface="Arial" pitchFamily="34" charset="0"/>
              <a:buChar char="•"/>
            </a:pPr>
            <a:r>
              <a:rPr lang="es-ES" dirty="0" smtClean="0"/>
              <a:t>Enfoque Preventivo</a:t>
            </a:r>
          </a:p>
          <a:p>
            <a:pPr marL="177800" indent="-177800" algn="just">
              <a:buClr>
                <a:srgbClr val="FF3300"/>
              </a:buClr>
              <a:buFont typeface="Arial" pitchFamily="34" charset="0"/>
              <a:buChar char="•"/>
            </a:pPr>
            <a:r>
              <a:rPr lang="es-ES" dirty="0" smtClean="0"/>
              <a:t>Mejora Continua</a:t>
            </a:r>
            <a:endParaRPr lang="es-CO" dirty="0" smtClean="0"/>
          </a:p>
          <a:p>
            <a:pPr marL="177800" indent="-177800" algn="just">
              <a:buClr>
                <a:srgbClr val="FF3300"/>
              </a:buClr>
              <a:buFont typeface="Arial" pitchFamily="34" charset="0"/>
              <a:buChar char="•"/>
            </a:pPr>
            <a:r>
              <a:rPr lang="es-CO" dirty="0" smtClean="0"/>
              <a:t>Incremento en el Índice de Satisfacción del Cliente, a partir del fortalecimiento del talento humano, la articulación con actores ambientales y la efectividad de la actuación. </a:t>
            </a:r>
          </a:p>
          <a:p>
            <a:pPr marL="177800" indent="-177800" algn="just">
              <a:buClr>
                <a:srgbClr val="FF3300"/>
              </a:buClr>
              <a:buFont typeface="Arial" pitchFamily="34" charset="0"/>
              <a:buChar char="•"/>
            </a:pPr>
            <a:r>
              <a:rPr lang="es-CO" dirty="0" smtClean="0"/>
              <a:t>Recomendación del Instituto Colombiano de Normas Técnicas y Certificación  - ICONTEC, para que le sea </a:t>
            </a:r>
            <a:r>
              <a:rPr lang="es-CO" b="1" dirty="0" smtClean="0"/>
              <a:t>OTORGADO</a:t>
            </a:r>
            <a:r>
              <a:rPr lang="es-CO" dirty="0" smtClean="0"/>
              <a:t> el certificado al sistema de gestión de calidad bajo la norma </a:t>
            </a:r>
            <a:r>
              <a:rPr lang="es-CO" b="1" dirty="0" smtClean="0"/>
              <a:t>NTC ISO 9001:2008 y la NTC GP 1000:2009.</a:t>
            </a:r>
            <a:endParaRPr lang="es-C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309</Words>
  <Application>Microsoft Office PowerPoint</Application>
  <PresentationFormat>Presentación en pantalla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1_Tema de Office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Vladimir Suarez G</dc:creator>
  <cp:lastModifiedBy>SONIA SERRANO</cp:lastModifiedBy>
  <cp:revision>105</cp:revision>
  <dcterms:created xsi:type="dcterms:W3CDTF">2010-03-16T00:28:52Z</dcterms:created>
  <dcterms:modified xsi:type="dcterms:W3CDTF">2010-04-22T23:18:08Z</dcterms:modified>
</cp:coreProperties>
</file>